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88"/>
  </p:notesMasterIdLst>
  <p:sldIdLst>
    <p:sldId id="448" r:id="rId2"/>
    <p:sldId id="775" r:id="rId3"/>
    <p:sldId id="828" r:id="rId4"/>
    <p:sldId id="780" r:id="rId5"/>
    <p:sldId id="902" r:id="rId6"/>
    <p:sldId id="833" r:id="rId7"/>
    <p:sldId id="832" r:id="rId8"/>
    <p:sldId id="944" r:id="rId9"/>
    <p:sldId id="825" r:id="rId10"/>
    <p:sldId id="717" r:id="rId11"/>
    <p:sldId id="900" r:id="rId12"/>
    <p:sldId id="727" r:id="rId13"/>
    <p:sldId id="777" r:id="rId14"/>
    <p:sldId id="778" r:id="rId15"/>
    <p:sldId id="922" r:id="rId16"/>
    <p:sldId id="901" r:id="rId17"/>
    <p:sldId id="898" r:id="rId18"/>
    <p:sldId id="899" r:id="rId19"/>
    <p:sldId id="785" r:id="rId20"/>
    <p:sldId id="812" r:id="rId21"/>
    <p:sldId id="834" r:id="rId22"/>
    <p:sldId id="855" r:id="rId23"/>
    <p:sldId id="811" r:id="rId24"/>
    <p:sldId id="858" r:id="rId25"/>
    <p:sldId id="923" r:id="rId26"/>
    <p:sldId id="856" r:id="rId27"/>
    <p:sldId id="734" r:id="rId28"/>
    <p:sldId id="835" r:id="rId29"/>
    <p:sldId id="837" r:id="rId30"/>
    <p:sldId id="925" r:id="rId31"/>
    <p:sldId id="838" r:id="rId32"/>
    <p:sldId id="844" r:id="rId33"/>
    <p:sldId id="839" r:id="rId34"/>
    <p:sldId id="926" r:id="rId35"/>
    <p:sldId id="840" r:id="rId36"/>
    <p:sldId id="848" r:id="rId37"/>
    <p:sldId id="875" r:id="rId38"/>
    <p:sldId id="929" r:id="rId39"/>
    <p:sldId id="918" r:id="rId40"/>
    <p:sldId id="836" r:id="rId41"/>
    <p:sldId id="735" r:id="rId42"/>
    <p:sldId id="737" r:id="rId43"/>
    <p:sldId id="738" r:id="rId44"/>
    <p:sldId id="767" r:id="rId45"/>
    <p:sldId id="930" r:id="rId46"/>
    <p:sldId id="927" r:id="rId47"/>
    <p:sldId id="931" r:id="rId48"/>
    <p:sldId id="786" r:id="rId49"/>
    <p:sldId id="753" r:id="rId50"/>
    <p:sldId id="744" r:id="rId51"/>
    <p:sldId id="743" r:id="rId52"/>
    <p:sldId id="745" r:id="rId53"/>
    <p:sldId id="868" r:id="rId54"/>
    <p:sldId id="867" r:id="rId55"/>
    <p:sldId id="869" r:id="rId56"/>
    <p:sldId id="766" r:id="rId57"/>
    <p:sldId id="760" r:id="rId58"/>
    <p:sldId id="933" r:id="rId59"/>
    <p:sldId id="751" r:id="rId60"/>
    <p:sldId id="752" r:id="rId61"/>
    <p:sldId id="824" r:id="rId62"/>
    <p:sldId id="873" r:id="rId63"/>
    <p:sldId id="890" r:id="rId64"/>
    <p:sldId id="891" r:id="rId65"/>
    <p:sldId id="892" r:id="rId66"/>
    <p:sldId id="893" r:id="rId67"/>
    <p:sldId id="894" r:id="rId68"/>
    <p:sldId id="819" r:id="rId69"/>
    <p:sldId id="820" r:id="rId70"/>
    <p:sldId id="823" r:id="rId71"/>
    <p:sldId id="821" r:id="rId72"/>
    <p:sldId id="934" r:id="rId73"/>
    <p:sldId id="896" r:id="rId74"/>
    <p:sldId id="912" r:id="rId75"/>
    <p:sldId id="913" r:id="rId76"/>
    <p:sldId id="750" r:id="rId77"/>
    <p:sldId id="935" r:id="rId78"/>
    <p:sldId id="936" r:id="rId79"/>
    <p:sldId id="747" r:id="rId80"/>
    <p:sldId id="924" r:id="rId81"/>
    <p:sldId id="943" r:id="rId82"/>
    <p:sldId id="937" r:id="rId83"/>
    <p:sldId id="938" r:id="rId84"/>
    <p:sldId id="939" r:id="rId85"/>
    <p:sldId id="941" r:id="rId86"/>
    <p:sldId id="940" r:id="rId8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ck" initials="C" lastIdx="17" clrIdx="0">
    <p:extLst>
      <p:ext uri="{19B8F6BF-5375-455C-9EA6-DF929625EA0E}">
        <p15:presenceInfo xmlns:p15="http://schemas.microsoft.com/office/powerpoint/2012/main" userId="Chu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33" autoAdjust="0"/>
    <p:restoredTop sz="75137" autoAdjust="0"/>
  </p:normalViewPr>
  <p:slideViewPr>
    <p:cSldViewPr snapToGrid="0">
      <p:cViewPr varScale="1">
        <p:scale>
          <a:sx n="55" d="100"/>
          <a:sy n="55" d="100"/>
        </p:scale>
        <p:origin x="429" y="57"/>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Column2</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E055-4B3B-B58B-77B842C69D47}"/>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2-E055-4B3B-B58B-77B842C69D47}"/>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448E-4FEA-BC2C-001281C56CDC}"/>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448E-4FEA-BC2C-001281C56CDC}"/>
              </c:ext>
            </c:extLst>
          </c:dPt>
          <c:cat>
            <c:numRef>
              <c:f>Sheet1!$A$2:$A$5</c:f>
              <c:numCache>
                <c:formatCode>General</c:formatCode>
                <c:ptCount val="4"/>
              </c:numCache>
            </c:numRef>
          </c:cat>
          <c:val>
            <c:numRef>
              <c:f>Sheet1!$B$2:$B$5</c:f>
              <c:numCache>
                <c:formatCode>0.00%</c:formatCode>
                <c:ptCount val="4"/>
                <c:pt idx="0" formatCode="0%">
                  <c:v>0.34300000000000003</c:v>
                </c:pt>
                <c:pt idx="1">
                  <c:v>0.65700000000000003</c:v>
                </c:pt>
              </c:numCache>
            </c:numRef>
          </c:val>
          <c:extLst>
            <c:ext xmlns:c16="http://schemas.microsoft.com/office/drawing/2014/chart" uri="{C3380CC4-5D6E-409C-BE32-E72D297353CC}">
              <c16:uniqueId val="{00000000-E055-4B3B-B58B-77B842C69D47}"/>
            </c:ext>
          </c:extLst>
        </c:ser>
        <c:dLbls>
          <c:showLegendKey val="0"/>
          <c:showVal val="0"/>
          <c:showCatName val="0"/>
          <c:showSerName val="0"/>
          <c:showPercent val="0"/>
          <c:showBubbleSize val="0"/>
          <c:showLeaderLines val="1"/>
        </c:dLbls>
        <c:firstSliceAng val="15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E715AA9-F257-45B1-9177-AA3625D86BEF}" type="datetimeFigureOut">
              <a:rPr lang="en-CA" smtClean="0"/>
              <a:t>2024-01-19</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7051BAA-8AC1-4B36-B180-9FB21184B599}" type="slidenum">
              <a:rPr lang="en-CA" smtClean="0"/>
              <a:t>‹#›</a:t>
            </a:fld>
            <a:endParaRPr lang="en-CA"/>
          </a:p>
        </p:txBody>
      </p:sp>
    </p:spTree>
    <p:extLst>
      <p:ext uri="{BB962C8B-B14F-4D97-AF65-F5344CB8AC3E}">
        <p14:creationId xmlns:p14="http://schemas.microsoft.com/office/powerpoint/2010/main" val="266629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penknowledge.worldbank.org/entities/publication/ebc4a7e2-85c6-467b-8713-e2d77e954c6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a:t>
            </a:fld>
            <a:endParaRPr lang="en-CA"/>
          </a:p>
        </p:txBody>
      </p:sp>
    </p:spTree>
    <p:extLst>
      <p:ext uri="{BB962C8B-B14F-4D97-AF65-F5344CB8AC3E}">
        <p14:creationId xmlns:p14="http://schemas.microsoft.com/office/powerpoint/2010/main" val="271724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10</a:t>
            </a:fld>
            <a:endParaRPr lang="en-CA"/>
          </a:p>
        </p:txBody>
      </p:sp>
    </p:spTree>
    <p:extLst>
      <p:ext uri="{BB962C8B-B14F-4D97-AF65-F5344CB8AC3E}">
        <p14:creationId xmlns:p14="http://schemas.microsoft.com/office/powerpoint/2010/main" val="61958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two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11</a:t>
            </a:fld>
            <a:endParaRPr lang="en-CA"/>
          </a:p>
        </p:txBody>
      </p:sp>
    </p:spTree>
    <p:extLst>
      <p:ext uri="{BB962C8B-B14F-4D97-AF65-F5344CB8AC3E}">
        <p14:creationId xmlns:p14="http://schemas.microsoft.com/office/powerpoint/2010/main" val="170580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12</a:t>
            </a:fld>
            <a:endParaRPr lang="en-CA"/>
          </a:p>
        </p:txBody>
      </p:sp>
    </p:spTree>
    <p:extLst>
      <p:ext uri="{BB962C8B-B14F-4D97-AF65-F5344CB8AC3E}">
        <p14:creationId xmlns:p14="http://schemas.microsoft.com/office/powerpoint/2010/main" val="3932593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https://unsplash.com/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Koehler et al cite pertains specifically to people underpredicting how much money they will save.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Hershfield, H. E., Goldstein, D. G., Sharpe, W. F., Fox, J., </a:t>
            </a:r>
            <a:r>
              <a:rPr lang="en-US" dirty="0" err="1"/>
              <a:t>Yeykelis</a:t>
            </a:r>
            <a:r>
              <a:rPr lang="en-US" dirty="0"/>
              <a:t>, L., Carstensen, L. L., &amp; </a:t>
            </a:r>
            <a:r>
              <a:rPr lang="en-US" dirty="0" err="1"/>
              <a:t>Bailenson</a:t>
            </a:r>
            <a:r>
              <a:rPr lang="en-US" dirty="0"/>
              <a:t>, J. N. (2011). Increasing saving behavior through age-progressed renderings of the future self. </a:t>
            </a:r>
            <a:r>
              <a:rPr lang="en-US" i="1" dirty="0"/>
              <a:t>Journal of marketing research</a:t>
            </a:r>
            <a:r>
              <a:rPr lang="en-US" dirty="0"/>
              <a:t>, </a:t>
            </a:r>
            <a:r>
              <a:rPr lang="en-US" i="1" dirty="0"/>
              <a:t>48</a:t>
            </a:r>
            <a:r>
              <a:rPr lang="en-US" dirty="0"/>
              <a:t>(SPL), S23-S37.</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Hershfield, H. E., John, E. M., &amp; </a:t>
            </a:r>
            <a:r>
              <a:rPr lang="en-US" dirty="0" err="1"/>
              <a:t>Reiff</a:t>
            </a:r>
            <a:r>
              <a:rPr lang="en-US" dirty="0"/>
              <a:t>, J. S. (2018). Using vividness interventions to improve financial decision making. </a:t>
            </a:r>
            <a:r>
              <a:rPr lang="en-US" i="1" dirty="0"/>
              <a:t>Policy Insights from the Behavioral and Brain Sciences</a:t>
            </a:r>
            <a:r>
              <a:rPr lang="en-US" dirty="0"/>
              <a:t>, </a:t>
            </a:r>
            <a:r>
              <a:rPr lang="en-US" i="1" dirty="0"/>
              <a:t>5</a:t>
            </a:r>
            <a:r>
              <a:rPr lang="en-US" dirty="0"/>
              <a:t>(2), 209-215.</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Hershfield, H. E., Shu, S., &amp; Benartzi, S. (2020). Temporal reframing and participation in a savings program: A field experiment. </a:t>
            </a:r>
            <a:r>
              <a:rPr lang="en-US" i="1" dirty="0"/>
              <a:t>Marketing Science</a:t>
            </a:r>
            <a:r>
              <a:rPr lang="en-US" dirty="0"/>
              <a:t>, </a:t>
            </a:r>
            <a:r>
              <a:rPr lang="en-US" i="1" dirty="0"/>
              <a:t>39</a:t>
            </a:r>
            <a:r>
              <a:rPr lang="en-US" dirty="0"/>
              <a:t>(6), 1039-1051.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Koehler, D. J., White, R. J., &amp; John, L. K. (2011). Good intentions, optimistic self-predictions, and missed opportunities. </a:t>
            </a:r>
            <a:r>
              <a:rPr lang="en-US" i="1" dirty="0"/>
              <a:t>Social Psychological and Personality Science</a:t>
            </a:r>
            <a:r>
              <a:rPr lang="en-US" dirty="0"/>
              <a:t>, </a:t>
            </a:r>
            <a:r>
              <a:rPr lang="en-US" i="1" dirty="0"/>
              <a:t>2</a:t>
            </a:r>
            <a:r>
              <a:rPr lang="en-US" dirty="0"/>
              <a:t>(1), 90-96.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Shu, S., &amp; Payne, J. (2015). Psychological factors in savings and decumulation decisions. </a:t>
            </a:r>
            <a:r>
              <a:rPr lang="en-US" i="1" dirty="0"/>
              <a:t>ACR North American Advances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Thaler, R. H., &amp; Benartzi, S. (2004). Save more tomorrow™: Using behavioral economics to increase employee saving. </a:t>
            </a:r>
            <a:r>
              <a:rPr lang="en-US" i="1" dirty="0"/>
              <a:t>Journal of political Economy</a:t>
            </a:r>
            <a:r>
              <a:rPr lang="en-US" dirty="0"/>
              <a:t>, </a:t>
            </a:r>
            <a:r>
              <a:rPr lang="en-US" i="1" dirty="0"/>
              <a:t>112</a:t>
            </a:r>
            <a:r>
              <a:rPr lang="en-US" dirty="0"/>
              <a:t>(S1), S164-S187.</a:t>
            </a:r>
          </a:p>
          <a:p>
            <a:endParaRPr lang="en-CA" dirty="0"/>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13</a:t>
            </a:fld>
            <a:endParaRPr lang="en-CA"/>
          </a:p>
        </p:txBody>
      </p:sp>
    </p:spTree>
    <p:extLst>
      <p:ext uri="{BB962C8B-B14F-4D97-AF65-F5344CB8AC3E}">
        <p14:creationId xmlns:p14="http://schemas.microsoft.com/office/powerpoint/2010/main" val="1434128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14</a:t>
            </a:fld>
            <a:endParaRPr lang="en-CA"/>
          </a:p>
        </p:txBody>
      </p:sp>
    </p:spTree>
    <p:extLst>
      <p:ext uri="{BB962C8B-B14F-4D97-AF65-F5344CB8AC3E}">
        <p14:creationId xmlns:p14="http://schemas.microsoft.com/office/powerpoint/2010/main" val="2129613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But if you look at the work related to the income term in this equation you start to see a gap in the literature.</a:t>
            </a:r>
          </a:p>
        </p:txBody>
      </p:sp>
      <p:sp>
        <p:nvSpPr>
          <p:cNvPr id="4" name="Slide Number Placeholder 3"/>
          <p:cNvSpPr>
            <a:spLocks noGrp="1"/>
          </p:cNvSpPr>
          <p:nvPr>
            <p:ph type="sldNum" sz="quarter" idx="10"/>
          </p:nvPr>
        </p:nvSpPr>
        <p:spPr/>
        <p:txBody>
          <a:bodyPr/>
          <a:lstStyle/>
          <a:p>
            <a:fld id="{27051BAA-8AC1-4B36-B180-9FB21184B599}" type="slidenum">
              <a:rPr lang="en-CA" smtClean="0"/>
              <a:t>15</a:t>
            </a:fld>
            <a:endParaRPr lang="en-CA"/>
          </a:p>
        </p:txBody>
      </p:sp>
    </p:spTree>
    <p:extLst>
      <p:ext uri="{BB962C8B-B14F-4D97-AF65-F5344CB8AC3E}">
        <p14:creationId xmlns:p14="http://schemas.microsoft.com/office/powerpoint/2010/main" val="418064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There are actually a number of structural &amp; psychological differences between income and expenses:</a:t>
            </a:r>
          </a:p>
          <a:p>
            <a:r>
              <a:rPr lang="en-CA" dirty="0"/>
              <a:t>Income = hours worked + hourly rate</a:t>
            </a:r>
          </a:p>
          <a:p>
            <a:r>
              <a:rPr lang="en-CA" dirty="0"/>
              <a:t>Expenses are left bounded, but income is bounded on both sides (for most people)</a:t>
            </a:r>
          </a:p>
          <a:p>
            <a:r>
              <a:rPr lang="en-CA" dirty="0"/>
              <a:t>Gig income is perhaps more controllable than expenses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16</a:t>
            </a:fld>
            <a:endParaRPr lang="en-CA"/>
          </a:p>
        </p:txBody>
      </p:sp>
    </p:spTree>
    <p:extLst>
      <p:ext uri="{BB962C8B-B14F-4D97-AF65-F5344CB8AC3E}">
        <p14:creationId xmlns:p14="http://schemas.microsoft.com/office/powerpoint/2010/main" val="597917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ym typeface="Wingdings" panose="05000000000000000000" pitchFamily="2" charset="2"/>
              </a:rPr>
              <a:t>You will find some work on subjective predictions of things like perceived financial slack or feelings of uncertainty, but that doesn’t tell us if consumers are inputting the right number for income in this budgeting equation.</a:t>
            </a:r>
          </a:p>
          <a:p>
            <a:endParaRPr lang="en-CA" dirty="0"/>
          </a:p>
          <a:p>
            <a:endParaRPr lang="en-CA" dirty="0"/>
          </a:p>
          <a:p>
            <a:r>
              <a:rPr lang="en-CA" dirty="0"/>
              <a:t>Income categorization</a:t>
            </a:r>
          </a:p>
          <a:p>
            <a:r>
              <a:rPr lang="en-CA" dirty="0"/>
              <a:t>Subjective perceptions of wealth or uncertainty</a:t>
            </a:r>
          </a:p>
          <a:p>
            <a:r>
              <a:rPr lang="en-CA" dirty="0"/>
              <a:t>Labor econ literature typically doesn’t measure actual accuracy, and the time horizon (e.g., 5 or 10 years) doesn’t tell us much about the psychology of budgeting for the next week or month.</a:t>
            </a:r>
          </a:p>
          <a:p>
            <a:endParaRPr lang="en-CA" dirty="0"/>
          </a:p>
          <a:p>
            <a:r>
              <a:rPr lang="en-CA" dirty="0">
                <a:sym typeface="Wingdings" panose="05000000000000000000" pitchFamily="2" charset="2"/>
              </a:rPr>
              <a:t>Wendy and Steph (a) hold income constant, (b) measure subjective uncertainty of “having enough,”, (C) measure “prediction” retrospectively, and (d) do it all in hypothetical studies on </a:t>
            </a:r>
            <a:r>
              <a:rPr lang="en-CA" dirty="0" err="1">
                <a:sym typeface="Wingdings" panose="05000000000000000000" pitchFamily="2" charset="2"/>
              </a:rPr>
              <a:t>Mturk</a:t>
            </a:r>
            <a:r>
              <a:rPr lang="en-CA" dirty="0">
                <a:sym typeface="Wingdings" panose="05000000000000000000" pitchFamily="2" charset="2"/>
              </a:rPr>
              <a:t>.</a:t>
            </a:r>
          </a:p>
          <a:p>
            <a:endParaRPr lang="en-CA" dirty="0">
              <a:sym typeface="Wingdings" panose="05000000000000000000" pitchFamily="2" charset="2"/>
            </a:endParaRPr>
          </a:p>
          <a:p>
            <a:r>
              <a:rPr lang="en-CA" dirty="0">
                <a:sym typeface="Wingdings" panose="05000000000000000000" pitchFamily="2" charset="2"/>
              </a:rPr>
              <a:t>What makes income different? How is it a different psychological space? Skewness.</a:t>
            </a:r>
          </a:p>
          <a:p>
            <a:endParaRPr lang="en-CA" dirty="0">
              <a:sym typeface="Wingdings" panose="05000000000000000000" pitchFamily="2" charset="2"/>
            </a:endParaRPr>
          </a:p>
          <a:p>
            <a:r>
              <a:rPr lang="en-CA" dirty="0">
                <a:sym typeface="Wingdings" panose="05000000000000000000" pitchFamily="2" charset="2"/>
              </a:rPr>
              <a:t>Our studies indicate that income occupies a different psychology space than expenses or savings, which makes it an important context for theory building.</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Zauberman</a:t>
            </a:r>
            <a:r>
              <a:rPr lang="en-US" dirty="0"/>
              <a:t>, G., &amp; Lynch Jr, J. G. (2005). Resource slack and propensity to discount delayed investments of time versus money. </a:t>
            </a:r>
            <a:r>
              <a:rPr lang="en-US" i="1" dirty="0"/>
              <a:t>Journal of Experimental Psychology: General</a:t>
            </a:r>
            <a:r>
              <a:rPr lang="en-US" dirty="0"/>
              <a:t>, </a:t>
            </a:r>
            <a:r>
              <a:rPr lang="en-US" i="1" dirty="0"/>
              <a:t>134</a:t>
            </a:r>
            <a:r>
              <a:rPr lang="en-US" dirty="0"/>
              <a:t>(1), 23.</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Berman, J. Z., Tran, A. T., Lynch Jr, J. G., &amp; </a:t>
            </a:r>
            <a:r>
              <a:rPr lang="en-US" dirty="0" err="1"/>
              <a:t>Zauberman</a:t>
            </a:r>
            <a:r>
              <a:rPr lang="en-US" dirty="0"/>
              <a:t>, G. (2016). Expense neglect in forecasting personal finances. </a:t>
            </a:r>
            <a:r>
              <a:rPr lang="en-US" i="1" dirty="0"/>
              <a:t>Journal of Marketing Research</a:t>
            </a:r>
            <a:r>
              <a:rPr lang="en-US" dirty="0"/>
              <a:t>, </a:t>
            </a:r>
            <a:r>
              <a:rPr lang="en-US" i="1" dirty="0"/>
              <a:t>53</a:t>
            </a:r>
            <a:r>
              <a:rPr lang="en-US" dirty="0"/>
              <a:t>(4), 535-550.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 La Rosa, W., &amp; Tully, S. M. (2022). The impact of payment frequency on consumer spending and subjective wealth perceptions. </a:t>
            </a:r>
            <a:r>
              <a:rPr lang="en-US" i="1" dirty="0"/>
              <a:t>Journal of Consumer Research</a:t>
            </a:r>
            <a:r>
              <a:rPr lang="en-US" dirty="0"/>
              <a:t>, </a:t>
            </a:r>
            <a:r>
              <a:rPr lang="en-US" i="1" dirty="0"/>
              <a:t>48</a:t>
            </a:r>
            <a:r>
              <a:rPr lang="en-US" dirty="0"/>
              <a:t>(6), 991-1009.</a:t>
            </a:r>
          </a:p>
          <a:p>
            <a:endParaRPr lang="en-CA"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17</a:t>
            </a:fld>
            <a:endParaRPr lang="en-CA"/>
          </a:p>
        </p:txBody>
      </p:sp>
    </p:spTree>
    <p:extLst>
      <p:ext uri="{BB962C8B-B14F-4D97-AF65-F5344CB8AC3E}">
        <p14:creationId xmlns:p14="http://schemas.microsoft.com/office/powerpoint/2010/main" val="288224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sym typeface="Wingdings" panose="05000000000000000000" pitchFamily="2" charset="2"/>
              </a:rPr>
              <a:t>Similarly, you will also find some work measuring students’ long-term salary expectations against industry averages, but again, that doesn’t tell us much about individual accuracy, or how effectively people forecast their income for the next week or month, as you need to do to complete this equation.</a:t>
            </a:r>
          </a:p>
          <a:p>
            <a:endParaRPr lang="en-CA" dirty="0">
              <a:sym typeface="Wingdings" panose="05000000000000000000" pitchFamily="2" charset="2"/>
            </a:endParaRPr>
          </a:p>
          <a:p>
            <a:endParaRPr lang="en-CA" dirty="0"/>
          </a:p>
          <a:p>
            <a:endParaRPr lang="en-CA" dirty="0"/>
          </a:p>
          <a:p>
            <a:r>
              <a:rPr lang="en-CA" dirty="0"/>
              <a:t>Income categorization</a:t>
            </a:r>
          </a:p>
          <a:p>
            <a:r>
              <a:rPr lang="en-CA" dirty="0"/>
              <a:t>Subjective perceptions of wealth or uncertainty</a:t>
            </a:r>
          </a:p>
          <a:p>
            <a:r>
              <a:rPr lang="en-CA" dirty="0"/>
              <a:t>Labor econ literature typically doesn’t measure actual accuracy, and the time horizon (e.g., 5 or 10 years) doesn’t tell us much about the psychology of budgeting for the next week or month.</a:t>
            </a:r>
          </a:p>
          <a:p>
            <a:endParaRPr lang="en-CA" dirty="0"/>
          </a:p>
          <a:p>
            <a:r>
              <a:rPr lang="en-CA" dirty="0">
                <a:sym typeface="Wingdings" panose="05000000000000000000" pitchFamily="2" charset="2"/>
              </a:rPr>
              <a:t>Wendy and Steph (a) hold income constant, (b) measure subjective uncertainty of “having enough,”, (C) measure “prediction” retrospectively, and (d) do it all in hypothetical studies on </a:t>
            </a:r>
            <a:r>
              <a:rPr lang="en-CA" dirty="0" err="1">
                <a:sym typeface="Wingdings" panose="05000000000000000000" pitchFamily="2" charset="2"/>
              </a:rPr>
              <a:t>Mturk</a:t>
            </a:r>
            <a:r>
              <a:rPr lang="en-CA" dirty="0">
                <a:sym typeface="Wingdings" panose="05000000000000000000" pitchFamily="2" charset="2"/>
              </a:rPr>
              <a:t>.</a:t>
            </a:r>
          </a:p>
          <a:p>
            <a:endParaRPr lang="en-CA" dirty="0">
              <a:sym typeface="Wingdings" panose="05000000000000000000" pitchFamily="2" charset="2"/>
            </a:endParaRPr>
          </a:p>
          <a:p>
            <a:r>
              <a:rPr lang="en-CA" dirty="0">
                <a:sym typeface="Wingdings" panose="05000000000000000000" pitchFamily="2" charset="2"/>
              </a:rPr>
              <a:t>What makes income different? How is it a different psychological space? Skewness.</a:t>
            </a:r>
          </a:p>
          <a:p>
            <a:endParaRPr lang="en-CA" dirty="0">
              <a:sym typeface="Wingdings" panose="05000000000000000000" pitchFamily="2" charset="2"/>
            </a:endParaRPr>
          </a:p>
          <a:p>
            <a:r>
              <a:rPr lang="en-CA" dirty="0">
                <a:sym typeface="Wingdings" panose="05000000000000000000" pitchFamily="2" charset="2"/>
              </a:rPr>
              <a:t>Our studies indicate that income occupies a different psychology space than expenses or savings, which makes it an important context for theory building.</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sym typeface="Wingdings" panose="05000000000000000000" pitchFamily="2" charset="2"/>
            </a:endParaRPr>
          </a:p>
          <a:p>
            <a:endParaRPr lang="en-CA" dirty="0">
              <a:sym typeface="Wingdings" panose="05000000000000000000" pitchFamily="2" charset="2"/>
            </a:endParaRPr>
          </a:p>
          <a:p>
            <a:r>
              <a:rPr lang="en-CA" dirty="0">
                <a:sym typeface="Wingdings" panose="05000000000000000000" pitchFamily="2" charset="2"/>
              </a:rPr>
              <a:t>You will find some more recent work on subjective predictions of things like perceived wealth or uncertainty, but that doesn’t tell us if consumers are inputting the right number for income in this budgeting equation.</a:t>
            </a:r>
          </a:p>
          <a:p>
            <a:endParaRPr lang="en-CA" dirty="0">
              <a:sym typeface="Wingdings" panose="05000000000000000000" pitchFamily="2" charset="2"/>
            </a:endParaRPr>
          </a:p>
          <a:p>
            <a:r>
              <a:rPr lang="en-US" dirty="0"/>
              <a:t>Betts, J. R. (1996). What do students know about wages? Evidence from a survey of undergraduates. </a:t>
            </a:r>
            <a:r>
              <a:rPr lang="en-US" i="1" dirty="0"/>
              <a:t>Journal of human resources</a:t>
            </a:r>
            <a:r>
              <a:rPr lang="en-US" dirty="0"/>
              <a:t>, 27-56.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Webbink</a:t>
            </a:r>
            <a:r>
              <a:rPr lang="en-US" dirty="0"/>
              <a:t>, D., &amp; Hartog, J. (2004). Can students predict starting salaries? Yes!. </a:t>
            </a:r>
            <a:r>
              <a:rPr lang="en-US" i="1" dirty="0"/>
              <a:t>Economics of Education Review</a:t>
            </a:r>
            <a:r>
              <a:rPr lang="en-US" dirty="0"/>
              <a:t>, </a:t>
            </a:r>
            <a:r>
              <a:rPr lang="en-US" i="1" dirty="0"/>
              <a:t>23</a:t>
            </a:r>
            <a:r>
              <a:rPr lang="en-US" dirty="0"/>
              <a:t>(2), 103-113.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Jerrim</a:t>
            </a:r>
            <a:r>
              <a:rPr lang="en-US" dirty="0"/>
              <a:t>, J. (2015). Do college students make better predictions of their future income than young adults in the labor force?. </a:t>
            </a:r>
            <a:r>
              <a:rPr lang="en-US" i="1" dirty="0"/>
              <a:t>Education Economics</a:t>
            </a:r>
            <a:r>
              <a:rPr lang="en-US" dirty="0"/>
              <a:t>, </a:t>
            </a:r>
            <a:r>
              <a:rPr lang="en-US" i="1" dirty="0"/>
              <a:t>23</a:t>
            </a:r>
            <a:r>
              <a:rPr lang="en-US" dirty="0"/>
              <a:t>(2), 162-179.</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18</a:t>
            </a:fld>
            <a:endParaRPr lang="en-CA"/>
          </a:p>
        </p:txBody>
      </p:sp>
    </p:spTree>
    <p:extLst>
      <p:ext uri="{BB962C8B-B14F-4D97-AF65-F5344CB8AC3E}">
        <p14:creationId xmlns:p14="http://schemas.microsoft.com/office/powerpoint/2010/main" val="412205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19</a:t>
            </a:fld>
            <a:endParaRPr lang="en-CA"/>
          </a:p>
        </p:txBody>
      </p:sp>
    </p:spTree>
    <p:extLst>
      <p:ext uri="{BB962C8B-B14F-4D97-AF65-F5344CB8AC3E}">
        <p14:creationId xmlns:p14="http://schemas.microsoft.com/office/powerpoint/2010/main" val="61958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a:t>
            </a:fld>
            <a:endParaRPr lang="en-CA"/>
          </a:p>
        </p:txBody>
      </p:sp>
    </p:spTree>
    <p:extLst>
      <p:ext uri="{BB962C8B-B14F-4D97-AF65-F5344CB8AC3E}">
        <p14:creationId xmlns:p14="http://schemas.microsoft.com/office/powerpoint/2010/main" val="2549501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20</a:t>
            </a:fld>
            <a:endParaRPr lang="en-CA"/>
          </a:p>
        </p:txBody>
      </p:sp>
    </p:spTree>
    <p:extLst>
      <p:ext uri="{BB962C8B-B14F-4D97-AF65-F5344CB8AC3E}">
        <p14:creationId xmlns:p14="http://schemas.microsoft.com/office/powerpoint/2010/main" val="2618012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21</a:t>
            </a:fld>
            <a:endParaRPr lang="en-CA"/>
          </a:p>
        </p:txBody>
      </p:sp>
    </p:spTree>
    <p:extLst>
      <p:ext uri="{BB962C8B-B14F-4D97-AF65-F5344CB8AC3E}">
        <p14:creationId xmlns:p14="http://schemas.microsoft.com/office/powerpoint/2010/main" val="3079362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 bias like this, if it exists, is almost certainly multiply determined. We focus specifically on determining if the bias is caused by overpredicting the # of hours I can work and/or the amount per hour.</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Icons source: https://</a:t>
            </a:r>
            <a:r>
              <a:rPr lang="en-CA" dirty="0" err="1"/>
              <a:t>www.freeimages.com</a:t>
            </a:r>
            <a:r>
              <a:rPr lang="en-CA"/>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22</a:t>
            </a:fld>
            <a:endParaRPr lang="en-CA"/>
          </a:p>
        </p:txBody>
      </p:sp>
    </p:spTree>
    <p:extLst>
      <p:ext uri="{BB962C8B-B14F-4D97-AF65-F5344CB8AC3E}">
        <p14:creationId xmlns:p14="http://schemas.microsoft.com/office/powerpoint/2010/main" val="2239658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There are an unlimited number of things that may pop up and stop you from working – the “unknown unknowns”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flexibility of gig work is also its downfall. A “9-5 job” is protected time. Gig work can always be done later. </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23</a:t>
            </a:fld>
            <a:endParaRPr lang="en-CA"/>
          </a:p>
        </p:txBody>
      </p:sp>
    </p:spTree>
    <p:extLst>
      <p:ext uri="{BB962C8B-B14F-4D97-AF65-F5344CB8AC3E}">
        <p14:creationId xmlns:p14="http://schemas.microsoft.com/office/powerpoint/2010/main" val="3828861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24</a:t>
            </a:fld>
            <a:endParaRPr lang="en-CA"/>
          </a:p>
        </p:txBody>
      </p:sp>
    </p:spTree>
    <p:extLst>
      <p:ext uri="{BB962C8B-B14F-4D97-AF65-F5344CB8AC3E}">
        <p14:creationId xmlns:p14="http://schemas.microsoft.com/office/powerpoint/2010/main" val="2671214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you accept the assumption that lower variability makes things easier to predict, that leads to the prediction that hourly wage estimates may be reasonably accurate.</a:t>
            </a:r>
          </a:p>
          <a:p>
            <a:endParaRPr lang="en-CA" dirty="0"/>
          </a:p>
          <a:p>
            <a:pPr algn="l"/>
            <a:r>
              <a:rPr lang="en-CA" b="1" dirty="0"/>
              <a:t>Hall &amp; Krueger (2018): </a:t>
            </a:r>
            <a:r>
              <a:rPr lang="en-US" b="1" dirty="0"/>
              <a:t>Drivers appear to be attracted to the Uber platform largely because … earnings per hour do not vary much based on the number of hours worked. </a:t>
            </a:r>
            <a:r>
              <a:rPr lang="en-US" sz="1800" b="0" i="0" u="none" strike="noStrike" baseline="0" dirty="0">
                <a:latin typeface="AdvOT6af9549b"/>
              </a:rPr>
              <a:t>Drivers often cite the desire to smooth fluctuations in their income as one of their reasons for partnering with Uber.</a:t>
            </a:r>
            <a:endParaRPr lang="en-CA" b="1" dirty="0"/>
          </a:p>
        </p:txBody>
      </p:sp>
      <p:sp>
        <p:nvSpPr>
          <p:cNvPr id="4" name="Slide Number Placeholder 3"/>
          <p:cNvSpPr>
            <a:spLocks noGrp="1"/>
          </p:cNvSpPr>
          <p:nvPr>
            <p:ph type="sldNum" sz="quarter" idx="10"/>
          </p:nvPr>
        </p:nvSpPr>
        <p:spPr/>
        <p:txBody>
          <a:bodyPr/>
          <a:lstStyle/>
          <a:p>
            <a:fld id="{27051BAA-8AC1-4B36-B180-9FB21184B599}" type="slidenum">
              <a:rPr lang="en-CA" smtClean="0"/>
              <a:t>25</a:t>
            </a:fld>
            <a:endParaRPr lang="en-CA"/>
          </a:p>
        </p:txBody>
      </p:sp>
    </p:spTree>
    <p:extLst>
      <p:ext uri="{BB962C8B-B14F-4D97-AF65-F5344CB8AC3E}">
        <p14:creationId xmlns:p14="http://schemas.microsoft.com/office/powerpoint/2010/main" val="809086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26</a:t>
            </a:fld>
            <a:endParaRPr lang="en-CA"/>
          </a:p>
        </p:txBody>
      </p:sp>
    </p:spTree>
    <p:extLst>
      <p:ext uri="{BB962C8B-B14F-4D97-AF65-F5344CB8AC3E}">
        <p14:creationId xmlns:p14="http://schemas.microsoft.com/office/powerpoint/2010/main" val="2810340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Clarify that we asked people about all apps in Studies 2a and 2b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8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27</a:t>
            </a:fld>
            <a:endParaRPr lang="en-CA"/>
          </a:p>
        </p:txBody>
      </p:sp>
    </p:spTree>
    <p:extLst>
      <p:ext uri="{BB962C8B-B14F-4D97-AF65-F5344CB8AC3E}">
        <p14:creationId xmlns:p14="http://schemas.microsoft.com/office/powerpoint/2010/main" val="3309036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points to highlight here are (a) this study lets us measure the bias more accurately, (b) it shows whether the bias exists for monthly predictions as well as weekly predictions, and (c) it lets us determine if the bias persists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dates I’ve included are approximations to use as a simple illustration.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study was preregistered on aspredicted.org</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28</a:t>
            </a:fld>
            <a:endParaRPr lang="en-CA"/>
          </a:p>
        </p:txBody>
      </p:sp>
    </p:spTree>
    <p:extLst>
      <p:ext uri="{BB962C8B-B14F-4D97-AF65-F5344CB8AC3E}">
        <p14:creationId xmlns:p14="http://schemas.microsoft.com/office/powerpoint/2010/main" val="2934979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.87,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29</a:t>
            </a:fld>
            <a:endParaRPr lang="en-CA"/>
          </a:p>
        </p:txBody>
      </p:sp>
    </p:spTree>
    <p:extLst>
      <p:ext uri="{BB962C8B-B14F-4D97-AF65-F5344CB8AC3E}">
        <p14:creationId xmlns:p14="http://schemas.microsoft.com/office/powerpoint/2010/main" val="292076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Given the topic we’re discussing today, I think a useful place to start is with the observation that income prediction is a very common consumer behavior. In the US, for example, over 65% of consumers report that they spend at least some time estimating their future income, as part of their household budgeting process. </a:t>
            </a:r>
          </a:p>
          <a:p>
            <a:endParaRPr lang="en-CA" dirty="0"/>
          </a:p>
          <a:p>
            <a:r>
              <a:rPr lang="en-CA" dirty="0"/>
              <a:t>There are also reasons to believe that income misprediction can be consequential, and in particular, that </a:t>
            </a:r>
            <a:r>
              <a:rPr lang="en-CA" i="1" dirty="0"/>
              <a:t>over</a:t>
            </a:r>
            <a:r>
              <a:rPr lang="en-CA" dirty="0"/>
              <a:t>predicting future income can be problematic. As an example, consider a consumer who </a:t>
            </a:r>
            <a:r>
              <a:rPr lang="en-CA" b="1" dirty="0"/>
              <a:t>needs</a:t>
            </a:r>
            <a:r>
              <a:rPr lang="en-CA" dirty="0"/>
              <a:t> to buy a new fridge. In deciding how much they can afford to spend, they predict that their income for the next month will be $2,000 and their other household expenses will be $1,500. </a:t>
            </a:r>
          </a:p>
          <a:p>
            <a:pPr marL="171450" indent="-171450">
              <a:buFontTx/>
              <a:buChar char="-"/>
            </a:pPr>
            <a:r>
              <a:rPr lang="en-CA" dirty="0"/>
              <a:t>What about a recurring expense that keeps leaving them short each month, like rent or tuition? </a:t>
            </a:r>
          </a:p>
          <a:p>
            <a:pPr marL="171450" indent="-171450">
              <a:buFontTx/>
              <a:buChar char="-"/>
            </a:pPr>
            <a:r>
              <a:rPr lang="en-CA" dirty="0"/>
              <a:t>What is a need the audience can relate to? Who is the type of person they can relate to?</a:t>
            </a:r>
          </a:p>
          <a:p>
            <a:endParaRPr lang="en-CA" dirty="0"/>
          </a:p>
          <a:p>
            <a:endParaRPr lang="en-CA" dirty="0"/>
          </a:p>
          <a:p>
            <a:r>
              <a:rPr lang="en-CA" dirty="0"/>
              <a:t>“</a:t>
            </a:r>
            <a:r>
              <a:rPr lang="en-US" dirty="0"/>
              <a:t>Interventions that help people accurately understand future expenses and income may thus minimize current spending and future debt.” </a:t>
            </a:r>
            <a:r>
              <a:rPr lang="en-US" dirty="0">
                <a:sym typeface="Wingdings" panose="05000000000000000000" pitchFamily="2" charset="2"/>
              </a:rPr>
              <a:t> Hershfield et al. (2015)</a:t>
            </a:r>
            <a:endParaRPr lang="en-CA" dirty="0"/>
          </a:p>
          <a:p>
            <a:endParaRPr lang="en-US" dirty="0">
              <a:sym typeface="Wingdings" panose="05000000000000000000" pitchFamily="2" charset="2"/>
            </a:endParaRPr>
          </a:p>
          <a:p>
            <a:r>
              <a:rPr lang="en-US" dirty="0">
                <a:sym typeface="Wingdings" panose="05000000000000000000" pitchFamily="2" charset="2"/>
              </a:rPr>
              <a:t>Pictures from:</a:t>
            </a:r>
          </a:p>
          <a:p>
            <a:r>
              <a:rPr lang="en-US" dirty="0">
                <a:sym typeface="Wingdings" panose="05000000000000000000" pitchFamily="2" charset="2"/>
              </a:rPr>
              <a:t>- Money Dashboard (partner)</a:t>
            </a:r>
          </a:p>
          <a:p>
            <a:pPr marL="171450" indent="-171450">
              <a:buFontTx/>
              <a:buChar char="-"/>
            </a:pPr>
            <a:r>
              <a:rPr lang="en-US" dirty="0">
                <a:sym typeface="Wingdings" panose="05000000000000000000" pitchFamily="2" charset="2"/>
              </a:rPr>
              <a:t>https://</a:t>
            </a:r>
            <a:r>
              <a:rPr lang="en-US" dirty="0" err="1">
                <a:sym typeface="Wingdings" panose="05000000000000000000" pitchFamily="2" charset="2"/>
              </a:rPr>
              <a:t>www.pexels.com</a:t>
            </a:r>
            <a:r>
              <a:rPr lang="en-US" dirty="0">
                <a:sym typeface="Wingdings" panose="05000000000000000000" pitchFamily="2" charset="2"/>
              </a:rPr>
              <a:t>/photo/man-looking-at-an-empty-wallet-7927581/</a:t>
            </a:r>
          </a:p>
          <a:p>
            <a:pPr marL="171450" indent="-171450">
              <a:buFontTx/>
              <a:buChar char="-"/>
            </a:pPr>
            <a:r>
              <a:rPr lang="en-US" dirty="0">
                <a:sym typeface="Wingdings" panose="05000000000000000000" pitchFamily="2" charset="2"/>
              </a:rPr>
              <a:t>https://</a:t>
            </a:r>
            <a:r>
              <a:rPr lang="en-US" dirty="0" err="1">
                <a:sym typeface="Wingdings" panose="05000000000000000000" pitchFamily="2" charset="2"/>
              </a:rPr>
              <a:t>twitter.com</a:t>
            </a:r>
            <a:r>
              <a:rPr lang="en-US" dirty="0">
                <a:sym typeface="Wingdings" panose="05000000000000000000" pitchFamily="2" charset="2"/>
              </a:rPr>
              <a:t>/cnbctv18live/status/1285086501387161601</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3</a:t>
            </a:fld>
            <a:endParaRPr lang="en-CA"/>
          </a:p>
        </p:txBody>
      </p:sp>
    </p:spTree>
    <p:extLst>
      <p:ext uri="{BB962C8B-B14F-4D97-AF65-F5344CB8AC3E}">
        <p14:creationId xmlns:p14="http://schemas.microsoft.com/office/powerpoint/2010/main" val="1284994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Arial" panose="020B0604020202020204" pitchFamily="34" charset="0"/>
              </a:rPr>
              <a:t>Median is $100</a:t>
            </a:r>
          </a:p>
        </p:txBody>
      </p:sp>
      <p:sp>
        <p:nvSpPr>
          <p:cNvPr id="4" name="Slide Number Placeholder 3"/>
          <p:cNvSpPr>
            <a:spLocks noGrp="1"/>
          </p:cNvSpPr>
          <p:nvPr>
            <p:ph type="sldNum" sz="quarter" idx="10"/>
          </p:nvPr>
        </p:nvSpPr>
        <p:spPr/>
        <p:txBody>
          <a:bodyPr/>
          <a:lstStyle/>
          <a:p>
            <a:fld id="{27051BAA-8AC1-4B36-B180-9FB21184B599}" type="slidenum">
              <a:rPr lang="en-CA" smtClean="0"/>
              <a:t>30</a:t>
            </a:fld>
            <a:endParaRPr lang="en-CA"/>
          </a:p>
        </p:txBody>
      </p:sp>
    </p:spTree>
    <p:extLst>
      <p:ext uri="{BB962C8B-B14F-4D97-AF65-F5344CB8AC3E}">
        <p14:creationId xmlns:p14="http://schemas.microsoft.com/office/powerpoint/2010/main" val="622108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.90,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31</a:t>
            </a:fld>
            <a:endParaRPr lang="en-CA"/>
          </a:p>
        </p:txBody>
      </p:sp>
    </p:spTree>
    <p:extLst>
      <p:ext uri="{BB962C8B-B14F-4D97-AF65-F5344CB8AC3E}">
        <p14:creationId xmlns:p14="http://schemas.microsoft.com/office/powerpoint/2010/main" val="1419039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Arial" panose="020B0604020202020204" pitchFamily="34" charset="0"/>
              </a:rPr>
              <a:t>Median = $301</a:t>
            </a:r>
          </a:p>
        </p:txBody>
      </p:sp>
      <p:sp>
        <p:nvSpPr>
          <p:cNvPr id="4" name="Slide Number Placeholder 3"/>
          <p:cNvSpPr>
            <a:spLocks noGrp="1"/>
          </p:cNvSpPr>
          <p:nvPr>
            <p:ph type="sldNum" sz="quarter" idx="10"/>
          </p:nvPr>
        </p:nvSpPr>
        <p:spPr/>
        <p:txBody>
          <a:bodyPr/>
          <a:lstStyle/>
          <a:p>
            <a:fld id="{27051BAA-8AC1-4B36-B180-9FB21184B599}" type="slidenum">
              <a:rPr lang="en-CA" smtClean="0"/>
              <a:t>32</a:t>
            </a:fld>
            <a:endParaRPr lang="en-CA"/>
          </a:p>
        </p:txBody>
      </p:sp>
    </p:spTree>
    <p:extLst>
      <p:ext uri="{BB962C8B-B14F-4D97-AF65-F5344CB8AC3E}">
        <p14:creationId xmlns:p14="http://schemas.microsoft.com/office/powerpoint/2010/main" val="273180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r(36) = .80,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33</a:t>
            </a:fld>
            <a:endParaRPr lang="en-CA"/>
          </a:p>
        </p:txBody>
      </p:sp>
    </p:spTree>
    <p:extLst>
      <p:ext uri="{BB962C8B-B14F-4D97-AF65-F5344CB8AC3E}">
        <p14:creationId xmlns:p14="http://schemas.microsoft.com/office/powerpoint/2010/main" val="3854793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34</a:t>
            </a:fld>
            <a:endParaRPr lang="en-CA"/>
          </a:p>
        </p:txBody>
      </p:sp>
    </p:spTree>
    <p:extLst>
      <p:ext uri="{BB962C8B-B14F-4D97-AF65-F5344CB8AC3E}">
        <p14:creationId xmlns:p14="http://schemas.microsoft.com/office/powerpoint/2010/main" val="1420863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r(36) = .83,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35</a:t>
            </a:fld>
            <a:endParaRPr lang="en-CA"/>
          </a:p>
        </p:txBody>
      </p:sp>
    </p:spTree>
    <p:extLst>
      <p:ext uri="{BB962C8B-B14F-4D97-AF65-F5344CB8AC3E}">
        <p14:creationId xmlns:p14="http://schemas.microsoft.com/office/powerpoint/2010/main" val="695202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36</a:t>
            </a:fld>
            <a:endParaRPr lang="en-CA"/>
          </a:p>
        </p:txBody>
      </p:sp>
    </p:spTree>
    <p:extLst>
      <p:ext uri="{BB962C8B-B14F-4D97-AF65-F5344CB8AC3E}">
        <p14:creationId xmlns:p14="http://schemas.microsoft.com/office/powerpoint/2010/main" val="2752121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37</a:t>
            </a:fld>
            <a:endParaRPr lang="en-CA"/>
          </a:p>
        </p:txBody>
      </p:sp>
    </p:spTree>
    <p:extLst>
      <p:ext uri="{BB962C8B-B14F-4D97-AF65-F5344CB8AC3E}">
        <p14:creationId xmlns:p14="http://schemas.microsoft.com/office/powerpoint/2010/main" val="469238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Experience is not correlated with income predictions</a:t>
            </a:r>
          </a:p>
        </p:txBody>
      </p:sp>
      <p:sp>
        <p:nvSpPr>
          <p:cNvPr id="4" name="Slide Number Placeholder 3"/>
          <p:cNvSpPr>
            <a:spLocks noGrp="1"/>
          </p:cNvSpPr>
          <p:nvPr>
            <p:ph type="sldNum" sz="quarter" idx="10"/>
          </p:nvPr>
        </p:nvSpPr>
        <p:spPr/>
        <p:txBody>
          <a:bodyPr/>
          <a:lstStyle/>
          <a:p>
            <a:fld id="{27051BAA-8AC1-4B36-B180-9FB21184B599}" type="slidenum">
              <a:rPr lang="en-CA" smtClean="0"/>
              <a:t>38</a:t>
            </a:fld>
            <a:endParaRPr lang="en-CA"/>
          </a:p>
        </p:txBody>
      </p:sp>
    </p:spTree>
    <p:extLst>
      <p:ext uri="{BB962C8B-B14F-4D97-AF65-F5344CB8AC3E}">
        <p14:creationId xmlns:p14="http://schemas.microsoft.com/office/powerpoint/2010/main" val="574166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Experience is not correlated with income predictions</a:t>
            </a:r>
          </a:p>
        </p:txBody>
      </p:sp>
      <p:sp>
        <p:nvSpPr>
          <p:cNvPr id="4" name="Slide Number Placeholder 3"/>
          <p:cNvSpPr>
            <a:spLocks noGrp="1"/>
          </p:cNvSpPr>
          <p:nvPr>
            <p:ph type="sldNum" sz="quarter" idx="10"/>
          </p:nvPr>
        </p:nvSpPr>
        <p:spPr/>
        <p:txBody>
          <a:bodyPr/>
          <a:lstStyle/>
          <a:p>
            <a:fld id="{27051BAA-8AC1-4B36-B180-9FB21184B599}" type="slidenum">
              <a:rPr lang="en-CA" smtClean="0"/>
              <a:t>39</a:t>
            </a:fld>
            <a:endParaRPr lang="en-CA"/>
          </a:p>
        </p:txBody>
      </p:sp>
    </p:spTree>
    <p:extLst>
      <p:ext uri="{BB962C8B-B14F-4D97-AF65-F5344CB8AC3E}">
        <p14:creationId xmlns:p14="http://schemas.microsoft.com/office/powerpoint/2010/main" val="97022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Gig economy employment refers to temporary, freelance work arrangements that are typically short-term, where independent contractors are hired on-demand.</a:t>
            </a:r>
          </a:p>
          <a:p>
            <a:endParaRPr lang="en-CA" dirty="0"/>
          </a:p>
          <a:p>
            <a:r>
              <a:rPr lang="en-CA" dirty="0"/>
              <a:t>For the purposes of today’s talk, we’re going to focus on gig workers for major tech platforms, such as Uber or </a:t>
            </a:r>
            <a:r>
              <a:rPr lang="en-CA" dirty="0" err="1"/>
              <a:t>Doordash</a:t>
            </a:r>
            <a:endParaRPr lang="en-CA" dirty="0"/>
          </a:p>
          <a:p>
            <a:endParaRPr lang="en-CA" dirty="0"/>
          </a:p>
          <a:p>
            <a:r>
              <a:rPr lang="en-CA" dirty="0"/>
              <a:t>Picture credit: Gig worker. (2022, October 16). In </a:t>
            </a:r>
            <a:r>
              <a:rPr lang="en-CA" i="1" dirty="0"/>
              <a:t>Wikipedia</a:t>
            </a:r>
            <a:r>
              <a:rPr lang="en-CA" dirty="0"/>
              <a:t>. https://</a:t>
            </a:r>
            <a:r>
              <a:rPr lang="en-CA" dirty="0" err="1"/>
              <a:t>en.wikipedia.org</a:t>
            </a:r>
            <a:r>
              <a:rPr lang="en-CA" dirty="0"/>
              <a:t>/wiki/</a:t>
            </a:r>
            <a:r>
              <a:rPr lang="en-CA" dirty="0" err="1"/>
              <a:t>Gig_worker</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a:t>
            </a:fld>
            <a:endParaRPr lang="en-CA"/>
          </a:p>
        </p:txBody>
      </p:sp>
    </p:spTree>
    <p:extLst>
      <p:ext uri="{BB962C8B-B14F-4D97-AF65-F5344CB8AC3E}">
        <p14:creationId xmlns:p14="http://schemas.microsoft.com/office/powerpoint/2010/main" val="3790280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 explore our first research question, we began by running a trio of financial diary studies. A secondary purpose of these studies was to figure out the best way to recruit gig workers to participate in our studies, so we sampled from three different gigs, through three different 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Study 1 we recruited Uber drivers by making an organic (i.e., non-paid) reddit post on </a:t>
            </a:r>
            <a:r>
              <a:rPr lang="en-US" sz="1200" dirty="0">
                <a:latin typeface="Arial" panose="020B0604020202020204" pitchFamily="34" charset="0"/>
                <a:ea typeface="Arial" panose="020B0604020202020204" pitchFamily="34" charset="0"/>
              </a:rPr>
              <a:t>r/</a:t>
            </a:r>
            <a:r>
              <a:rPr lang="en-US" sz="1200" dirty="0" err="1">
                <a:latin typeface="Arial" panose="020B0604020202020204" pitchFamily="34" charset="0"/>
                <a:ea typeface="Arial" panose="020B0604020202020204" pitchFamily="34" charset="0"/>
              </a:rPr>
              <a:t>uberdrivers</a:t>
            </a:r>
            <a:r>
              <a:rPr lang="en-US" sz="1200" dirty="0">
                <a:latin typeface="Arial" panose="020B0604020202020204" pitchFamily="34" charset="0"/>
                <a:ea typeface="Arial" panose="020B0604020202020204" pitchFamily="34" charset="0"/>
              </a:rPr>
              <a:t>/</a:t>
            </a:r>
            <a:r>
              <a:rPr lang="en-CA" sz="1200" dirty="0">
                <a:latin typeface="Arial" panose="020B0604020202020204" pitchFamily="34" charset="0"/>
                <a:ea typeface="Arial" panose="020B0604020202020204" pitchFamily="34" charset="0"/>
              </a:rPr>
              <a:t>, which is “The Uber Driver’s Subreddit”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2 we recruited online workers through Amazon Mechanical Turk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3 we recruited food delivery app workers through paid advertisements on relevant subreddits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The structure of these studies was the same: We first asked people to predict their gig income for the next week, then one week later we had them report how much they actual earned.</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40</a:t>
            </a:fld>
            <a:endParaRPr lang="en-CA"/>
          </a:p>
        </p:txBody>
      </p:sp>
    </p:spTree>
    <p:extLst>
      <p:ext uri="{BB962C8B-B14F-4D97-AF65-F5344CB8AC3E}">
        <p14:creationId xmlns:p14="http://schemas.microsoft.com/office/powerpoint/2010/main" val="4060352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41</a:t>
            </a:fld>
            <a:endParaRPr lang="en-CA"/>
          </a:p>
        </p:txBody>
      </p:sp>
    </p:spTree>
    <p:extLst>
      <p:ext uri="{BB962C8B-B14F-4D97-AF65-F5344CB8AC3E}">
        <p14:creationId xmlns:p14="http://schemas.microsoft.com/office/powerpoint/2010/main" val="3293473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42</a:t>
            </a:fld>
            <a:endParaRPr lang="en-CA"/>
          </a:p>
        </p:txBody>
      </p:sp>
    </p:spTree>
    <p:extLst>
      <p:ext uri="{BB962C8B-B14F-4D97-AF65-F5344CB8AC3E}">
        <p14:creationId xmlns:p14="http://schemas.microsoft.com/office/powerpoint/2010/main" val="3256587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43</a:t>
            </a:fld>
            <a:endParaRPr lang="en-CA"/>
          </a:p>
        </p:txBody>
      </p:sp>
    </p:spTree>
    <p:extLst>
      <p:ext uri="{BB962C8B-B14F-4D97-AF65-F5344CB8AC3E}">
        <p14:creationId xmlns:p14="http://schemas.microsoft.com/office/powerpoint/2010/main" val="29764133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44</a:t>
            </a:fld>
            <a:endParaRPr lang="en-CA"/>
          </a:p>
        </p:txBody>
      </p:sp>
    </p:spTree>
    <p:extLst>
      <p:ext uri="{BB962C8B-B14F-4D97-AF65-F5344CB8AC3E}">
        <p14:creationId xmlns:p14="http://schemas.microsoft.com/office/powerpoint/2010/main" val="2986711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45</a:t>
            </a:fld>
            <a:endParaRPr lang="en-CA"/>
          </a:p>
        </p:txBody>
      </p:sp>
    </p:spTree>
    <p:extLst>
      <p:ext uri="{BB962C8B-B14F-4D97-AF65-F5344CB8AC3E}">
        <p14:creationId xmlns:p14="http://schemas.microsoft.com/office/powerpoint/2010/main" val="356970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46</a:t>
            </a:fld>
            <a:endParaRPr lang="en-CA"/>
          </a:p>
        </p:txBody>
      </p:sp>
    </p:spTree>
    <p:extLst>
      <p:ext uri="{BB962C8B-B14F-4D97-AF65-F5344CB8AC3E}">
        <p14:creationId xmlns:p14="http://schemas.microsoft.com/office/powerpoint/2010/main" val="2478006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47</a:t>
            </a:fld>
            <a:endParaRPr lang="en-CA"/>
          </a:p>
        </p:txBody>
      </p:sp>
    </p:spTree>
    <p:extLst>
      <p:ext uri="{BB962C8B-B14F-4D97-AF65-F5344CB8AC3E}">
        <p14:creationId xmlns:p14="http://schemas.microsoft.com/office/powerpoint/2010/main" val="24359654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 test two interventions in this paper, both of which are based on the idea that prediction biases occur because people do not consider the full distribution of possible outcomes.</a:t>
            </a:r>
          </a:p>
        </p:txBody>
      </p:sp>
      <p:sp>
        <p:nvSpPr>
          <p:cNvPr id="4" name="Slide Number Placeholder 3"/>
          <p:cNvSpPr>
            <a:spLocks noGrp="1"/>
          </p:cNvSpPr>
          <p:nvPr>
            <p:ph type="sldNum" sz="quarter" idx="10"/>
          </p:nvPr>
        </p:nvSpPr>
        <p:spPr/>
        <p:txBody>
          <a:bodyPr/>
          <a:lstStyle/>
          <a:p>
            <a:fld id="{27051BAA-8AC1-4B36-B180-9FB21184B599}" type="slidenum">
              <a:rPr lang="en-CA" smtClean="0"/>
              <a:t>48</a:t>
            </a:fld>
            <a:endParaRPr lang="en-CA"/>
          </a:p>
        </p:txBody>
      </p:sp>
    </p:spTree>
    <p:extLst>
      <p:ext uri="{BB962C8B-B14F-4D97-AF65-F5344CB8AC3E}">
        <p14:creationId xmlns:p14="http://schemas.microsoft.com/office/powerpoint/2010/main" val="28691546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49</a:t>
            </a:fld>
            <a:endParaRPr lang="en-CA"/>
          </a:p>
        </p:txBody>
      </p:sp>
    </p:spTree>
    <p:extLst>
      <p:ext uri="{BB962C8B-B14F-4D97-AF65-F5344CB8AC3E}">
        <p14:creationId xmlns:p14="http://schemas.microsoft.com/office/powerpoint/2010/main" val="153909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a:t>
            </a:fld>
            <a:endParaRPr lang="en-CA"/>
          </a:p>
        </p:txBody>
      </p:sp>
    </p:spTree>
    <p:extLst>
      <p:ext uri="{BB962C8B-B14F-4D97-AF65-F5344CB8AC3E}">
        <p14:creationId xmlns:p14="http://schemas.microsoft.com/office/powerpoint/2010/main" val="7280917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50</a:t>
            </a:fld>
            <a:endParaRPr lang="en-CA"/>
          </a:p>
        </p:txBody>
      </p:sp>
    </p:spTree>
    <p:extLst>
      <p:ext uri="{BB962C8B-B14F-4D97-AF65-F5344CB8AC3E}">
        <p14:creationId xmlns:p14="http://schemas.microsoft.com/office/powerpoint/2010/main" val="26822809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51</a:t>
            </a:fld>
            <a:endParaRPr lang="en-CA"/>
          </a:p>
        </p:txBody>
      </p:sp>
    </p:spTree>
    <p:extLst>
      <p:ext uri="{BB962C8B-B14F-4D97-AF65-F5344CB8AC3E}">
        <p14:creationId xmlns:p14="http://schemas.microsoft.com/office/powerpoint/2010/main" val="27402359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52</a:t>
            </a:fld>
            <a:endParaRPr lang="en-CA"/>
          </a:p>
        </p:txBody>
      </p:sp>
    </p:spTree>
    <p:extLst>
      <p:ext uri="{BB962C8B-B14F-4D97-AF65-F5344CB8AC3E}">
        <p14:creationId xmlns:p14="http://schemas.microsoft.com/office/powerpoint/2010/main" val="15101324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53</a:t>
            </a:fld>
            <a:endParaRPr lang="en-CA"/>
          </a:p>
        </p:txBody>
      </p:sp>
    </p:spTree>
    <p:extLst>
      <p:ext uri="{BB962C8B-B14F-4D97-AF65-F5344CB8AC3E}">
        <p14:creationId xmlns:p14="http://schemas.microsoft.com/office/powerpoint/2010/main" val="42919983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54</a:t>
            </a:fld>
            <a:endParaRPr lang="en-CA"/>
          </a:p>
        </p:txBody>
      </p:sp>
    </p:spTree>
    <p:extLst>
      <p:ext uri="{BB962C8B-B14F-4D97-AF65-F5344CB8AC3E}">
        <p14:creationId xmlns:p14="http://schemas.microsoft.com/office/powerpoint/2010/main" val="41118125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55</a:t>
            </a:fld>
            <a:endParaRPr lang="en-CA"/>
          </a:p>
        </p:txBody>
      </p:sp>
    </p:spTree>
    <p:extLst>
      <p:ext uri="{BB962C8B-B14F-4D97-AF65-F5344CB8AC3E}">
        <p14:creationId xmlns:p14="http://schemas.microsoft.com/office/powerpoint/2010/main" val="2745877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56</a:t>
            </a:fld>
            <a:endParaRPr lang="en-CA"/>
          </a:p>
        </p:txBody>
      </p:sp>
    </p:spTree>
    <p:extLst>
      <p:ext uri="{BB962C8B-B14F-4D97-AF65-F5344CB8AC3E}">
        <p14:creationId xmlns:p14="http://schemas.microsoft.com/office/powerpoint/2010/main" val="8966291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is a little more than 40% smaller in the outside view condition versus control.</a:t>
            </a:r>
          </a:p>
        </p:txBody>
      </p:sp>
      <p:sp>
        <p:nvSpPr>
          <p:cNvPr id="4" name="Slide Number Placeholder 3"/>
          <p:cNvSpPr>
            <a:spLocks noGrp="1"/>
          </p:cNvSpPr>
          <p:nvPr>
            <p:ph type="sldNum" sz="quarter" idx="10"/>
          </p:nvPr>
        </p:nvSpPr>
        <p:spPr/>
        <p:txBody>
          <a:bodyPr/>
          <a:lstStyle/>
          <a:p>
            <a:fld id="{27051BAA-8AC1-4B36-B180-9FB21184B599}" type="slidenum">
              <a:rPr lang="en-CA" smtClean="0"/>
              <a:t>57</a:t>
            </a:fld>
            <a:endParaRPr lang="en-CA"/>
          </a:p>
        </p:txBody>
      </p:sp>
    </p:spTree>
    <p:extLst>
      <p:ext uri="{BB962C8B-B14F-4D97-AF65-F5344CB8AC3E}">
        <p14:creationId xmlns:p14="http://schemas.microsoft.com/office/powerpoint/2010/main" val="12275774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is a little more than 40% smaller in the outside view condition versus control.</a:t>
            </a:r>
          </a:p>
        </p:txBody>
      </p:sp>
      <p:sp>
        <p:nvSpPr>
          <p:cNvPr id="4" name="Slide Number Placeholder 3"/>
          <p:cNvSpPr>
            <a:spLocks noGrp="1"/>
          </p:cNvSpPr>
          <p:nvPr>
            <p:ph type="sldNum" sz="quarter" idx="10"/>
          </p:nvPr>
        </p:nvSpPr>
        <p:spPr/>
        <p:txBody>
          <a:bodyPr/>
          <a:lstStyle/>
          <a:p>
            <a:fld id="{27051BAA-8AC1-4B36-B180-9FB21184B599}" type="slidenum">
              <a:rPr lang="en-CA" smtClean="0"/>
              <a:t>58</a:t>
            </a:fld>
            <a:endParaRPr lang="en-CA"/>
          </a:p>
        </p:txBody>
      </p:sp>
    </p:spTree>
    <p:extLst>
      <p:ext uri="{BB962C8B-B14F-4D97-AF65-F5344CB8AC3E}">
        <p14:creationId xmlns:p14="http://schemas.microsoft.com/office/powerpoint/2010/main" val="38010244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59</a:t>
            </a:fld>
            <a:endParaRPr lang="en-CA"/>
          </a:p>
        </p:txBody>
      </p:sp>
    </p:spTree>
    <p:extLst>
      <p:ext uri="{BB962C8B-B14F-4D97-AF65-F5344CB8AC3E}">
        <p14:creationId xmlns:p14="http://schemas.microsoft.com/office/powerpoint/2010/main" val="171871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a:t>
            </a:fld>
            <a:endParaRPr lang="en-CA"/>
          </a:p>
        </p:txBody>
      </p:sp>
    </p:spTree>
    <p:extLst>
      <p:ext uri="{BB962C8B-B14F-4D97-AF65-F5344CB8AC3E}">
        <p14:creationId xmlns:p14="http://schemas.microsoft.com/office/powerpoint/2010/main" val="70570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60</a:t>
            </a:fld>
            <a:endParaRPr lang="en-CA"/>
          </a:p>
        </p:txBody>
      </p:sp>
    </p:spTree>
    <p:extLst>
      <p:ext uri="{BB962C8B-B14F-4D97-AF65-F5344CB8AC3E}">
        <p14:creationId xmlns:p14="http://schemas.microsoft.com/office/powerpoint/2010/main" val="34624467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61</a:t>
            </a:fld>
            <a:endParaRPr lang="en-CA"/>
          </a:p>
        </p:txBody>
      </p:sp>
    </p:spTree>
    <p:extLst>
      <p:ext uri="{BB962C8B-B14F-4D97-AF65-F5344CB8AC3E}">
        <p14:creationId xmlns:p14="http://schemas.microsoft.com/office/powerpoint/2010/main" val="34227264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62</a:t>
            </a:fld>
            <a:endParaRPr lang="en-CA"/>
          </a:p>
        </p:txBody>
      </p:sp>
    </p:spTree>
    <p:extLst>
      <p:ext uri="{BB962C8B-B14F-4D97-AF65-F5344CB8AC3E}">
        <p14:creationId xmlns:p14="http://schemas.microsoft.com/office/powerpoint/2010/main" val="26294693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63</a:t>
            </a:fld>
            <a:endParaRPr lang="en-CA"/>
          </a:p>
        </p:txBody>
      </p:sp>
    </p:spTree>
    <p:extLst>
      <p:ext uri="{BB962C8B-B14F-4D97-AF65-F5344CB8AC3E}">
        <p14:creationId xmlns:p14="http://schemas.microsoft.com/office/powerpoint/2010/main" val="6505697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64</a:t>
            </a:fld>
            <a:endParaRPr lang="en-CA"/>
          </a:p>
        </p:txBody>
      </p:sp>
    </p:spTree>
    <p:extLst>
      <p:ext uri="{BB962C8B-B14F-4D97-AF65-F5344CB8AC3E}">
        <p14:creationId xmlns:p14="http://schemas.microsoft.com/office/powerpoint/2010/main" val="29357695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65</a:t>
            </a:fld>
            <a:endParaRPr lang="en-CA"/>
          </a:p>
        </p:txBody>
      </p:sp>
    </p:spTree>
    <p:extLst>
      <p:ext uri="{BB962C8B-B14F-4D97-AF65-F5344CB8AC3E}">
        <p14:creationId xmlns:p14="http://schemas.microsoft.com/office/powerpoint/2010/main" val="32730132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66</a:t>
            </a:fld>
            <a:endParaRPr lang="en-CA"/>
          </a:p>
        </p:txBody>
      </p:sp>
    </p:spTree>
    <p:extLst>
      <p:ext uri="{BB962C8B-B14F-4D97-AF65-F5344CB8AC3E}">
        <p14:creationId xmlns:p14="http://schemas.microsoft.com/office/powerpoint/2010/main" val="2854878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67</a:t>
            </a:fld>
            <a:endParaRPr lang="en-CA"/>
          </a:p>
        </p:txBody>
      </p:sp>
    </p:spTree>
    <p:extLst>
      <p:ext uri="{BB962C8B-B14F-4D97-AF65-F5344CB8AC3E}">
        <p14:creationId xmlns:p14="http://schemas.microsoft.com/office/powerpoint/2010/main" val="7572903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68</a:t>
            </a:fld>
            <a:endParaRPr lang="en-CA"/>
          </a:p>
        </p:txBody>
      </p:sp>
    </p:spTree>
    <p:extLst>
      <p:ext uri="{BB962C8B-B14F-4D97-AF65-F5344CB8AC3E}">
        <p14:creationId xmlns:p14="http://schemas.microsoft.com/office/powerpoint/2010/main" val="1641054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69</a:t>
            </a:fld>
            <a:endParaRPr lang="en-CA"/>
          </a:p>
        </p:txBody>
      </p:sp>
    </p:spTree>
    <p:extLst>
      <p:ext uri="{BB962C8B-B14F-4D97-AF65-F5344CB8AC3E}">
        <p14:creationId xmlns:p14="http://schemas.microsoft.com/office/powerpoint/2010/main" val="261500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a:t>
            </a:fld>
            <a:endParaRPr lang="en-CA"/>
          </a:p>
        </p:txBody>
      </p:sp>
    </p:spTree>
    <p:extLst>
      <p:ext uri="{BB962C8B-B14F-4D97-AF65-F5344CB8AC3E}">
        <p14:creationId xmlns:p14="http://schemas.microsoft.com/office/powerpoint/2010/main" val="35204694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70</a:t>
            </a:fld>
            <a:endParaRPr lang="en-CA"/>
          </a:p>
        </p:txBody>
      </p:sp>
    </p:spTree>
    <p:extLst>
      <p:ext uri="{BB962C8B-B14F-4D97-AF65-F5344CB8AC3E}">
        <p14:creationId xmlns:p14="http://schemas.microsoft.com/office/powerpoint/2010/main" val="17418262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Expected hourly wage was about $16 and expected hours was about 24 hours.</a:t>
            </a:r>
          </a:p>
        </p:txBody>
      </p:sp>
      <p:sp>
        <p:nvSpPr>
          <p:cNvPr id="4" name="Slide Number Placeholder 3"/>
          <p:cNvSpPr>
            <a:spLocks noGrp="1"/>
          </p:cNvSpPr>
          <p:nvPr>
            <p:ph type="sldNum" sz="quarter" idx="10"/>
          </p:nvPr>
        </p:nvSpPr>
        <p:spPr/>
        <p:txBody>
          <a:bodyPr/>
          <a:lstStyle/>
          <a:p>
            <a:fld id="{27051BAA-8AC1-4B36-B180-9FB21184B599}" type="slidenum">
              <a:rPr lang="en-CA" smtClean="0"/>
              <a:t>71</a:t>
            </a:fld>
            <a:endParaRPr lang="en-CA"/>
          </a:p>
        </p:txBody>
      </p:sp>
    </p:spTree>
    <p:extLst>
      <p:ext uri="{BB962C8B-B14F-4D97-AF65-F5344CB8AC3E}">
        <p14:creationId xmlns:p14="http://schemas.microsoft.com/office/powerpoint/2010/main" val="41726301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72</a:t>
            </a:fld>
            <a:endParaRPr lang="en-CA"/>
          </a:p>
        </p:txBody>
      </p:sp>
    </p:spTree>
    <p:extLst>
      <p:ext uri="{BB962C8B-B14F-4D97-AF65-F5344CB8AC3E}">
        <p14:creationId xmlns:p14="http://schemas.microsoft.com/office/powerpoint/2010/main" val="5705020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73</a:t>
            </a:fld>
            <a:endParaRPr lang="en-CA"/>
          </a:p>
        </p:txBody>
      </p:sp>
    </p:spTree>
    <p:extLst>
      <p:ext uri="{BB962C8B-B14F-4D97-AF65-F5344CB8AC3E}">
        <p14:creationId xmlns:p14="http://schemas.microsoft.com/office/powerpoint/2010/main" val="24764287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74</a:t>
            </a:fld>
            <a:endParaRPr lang="en-CA"/>
          </a:p>
        </p:txBody>
      </p:sp>
    </p:spTree>
    <p:extLst>
      <p:ext uri="{BB962C8B-B14F-4D97-AF65-F5344CB8AC3E}">
        <p14:creationId xmlns:p14="http://schemas.microsoft.com/office/powerpoint/2010/main" val="21189019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75</a:t>
            </a:fld>
            <a:endParaRPr lang="en-CA"/>
          </a:p>
        </p:txBody>
      </p:sp>
    </p:spTree>
    <p:extLst>
      <p:ext uri="{BB962C8B-B14F-4D97-AF65-F5344CB8AC3E}">
        <p14:creationId xmlns:p14="http://schemas.microsoft.com/office/powerpoint/2010/main" val="19306732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30% of participants listed reasons why their income would be higher, vs 49% who listed reasons why their income be lower and 21% who gave an ambiguous answer.</a:t>
            </a:r>
          </a:p>
        </p:txBody>
      </p:sp>
      <p:sp>
        <p:nvSpPr>
          <p:cNvPr id="4" name="Slide Number Placeholder 3"/>
          <p:cNvSpPr>
            <a:spLocks noGrp="1"/>
          </p:cNvSpPr>
          <p:nvPr>
            <p:ph type="sldNum" sz="quarter" idx="10"/>
          </p:nvPr>
        </p:nvSpPr>
        <p:spPr/>
        <p:txBody>
          <a:bodyPr/>
          <a:lstStyle/>
          <a:p>
            <a:fld id="{27051BAA-8AC1-4B36-B180-9FB21184B599}" type="slidenum">
              <a:rPr lang="en-CA" smtClean="0"/>
              <a:t>76</a:t>
            </a:fld>
            <a:endParaRPr lang="en-CA"/>
          </a:p>
        </p:txBody>
      </p:sp>
    </p:spTree>
    <p:extLst>
      <p:ext uri="{BB962C8B-B14F-4D97-AF65-F5344CB8AC3E}">
        <p14:creationId xmlns:p14="http://schemas.microsoft.com/office/powerpoint/2010/main" val="19107903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Although working in the gig economy offers people perks like flexible hours, it also makes it hard to predict income, which may have negative consequences for consumers’ financial well-being.</a:t>
            </a:r>
          </a:p>
        </p:txBody>
      </p:sp>
      <p:sp>
        <p:nvSpPr>
          <p:cNvPr id="4" name="Slide Number Placeholder 3"/>
          <p:cNvSpPr>
            <a:spLocks noGrp="1"/>
          </p:cNvSpPr>
          <p:nvPr>
            <p:ph type="sldNum" sz="quarter" idx="10"/>
          </p:nvPr>
        </p:nvSpPr>
        <p:spPr/>
        <p:txBody>
          <a:bodyPr/>
          <a:lstStyle/>
          <a:p>
            <a:fld id="{27051BAA-8AC1-4B36-B180-9FB21184B599}" type="slidenum">
              <a:rPr lang="en-CA" smtClean="0"/>
              <a:t>77</a:t>
            </a:fld>
            <a:endParaRPr lang="en-CA"/>
          </a:p>
        </p:txBody>
      </p:sp>
    </p:spTree>
    <p:extLst>
      <p:ext uri="{BB962C8B-B14F-4D97-AF65-F5344CB8AC3E}">
        <p14:creationId xmlns:p14="http://schemas.microsoft.com/office/powerpoint/2010/main" val="18330994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buFont typeface="+mj-lt"/>
              <a:buNone/>
            </a:pPr>
            <a:r>
              <a:rPr lang="en-US" sz="1200" dirty="0">
                <a:latin typeface="Arial" panose="020B0604020202020204" pitchFamily="34" charset="0"/>
                <a:cs typeface="Arial" panose="020B0604020202020204" pitchFamily="34" charset="0"/>
              </a:rPr>
              <a:t>How and why do income and expenses occupy a different psychological space</a:t>
            </a:r>
            <a:endParaRPr lang="en-US" sz="12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78</a:t>
            </a:fld>
            <a:endParaRPr lang="en-CA"/>
          </a:p>
        </p:txBody>
      </p:sp>
    </p:spTree>
    <p:extLst>
      <p:ext uri="{BB962C8B-B14F-4D97-AF65-F5344CB8AC3E}">
        <p14:creationId xmlns:p14="http://schemas.microsoft.com/office/powerpoint/2010/main" val="10455982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79</a:t>
            </a:fld>
            <a:endParaRPr lang="en-CA"/>
          </a:p>
        </p:txBody>
      </p:sp>
    </p:spTree>
    <p:extLst>
      <p:ext uri="{BB962C8B-B14F-4D97-AF65-F5344CB8AC3E}">
        <p14:creationId xmlns:p14="http://schemas.microsoft.com/office/powerpoint/2010/main" val="309878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a:t>
            </a:fld>
            <a:endParaRPr lang="en-CA"/>
          </a:p>
        </p:txBody>
      </p:sp>
    </p:spTree>
    <p:extLst>
      <p:ext uri="{BB962C8B-B14F-4D97-AF65-F5344CB8AC3E}">
        <p14:creationId xmlns:p14="http://schemas.microsoft.com/office/powerpoint/2010/main" val="30992402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Although working in the gig economy offers people perks like flexible hours, it also makes it hard to predict income, which may have negative consequences for consumers’ financial well-being.</a:t>
            </a:r>
          </a:p>
        </p:txBody>
      </p:sp>
      <p:sp>
        <p:nvSpPr>
          <p:cNvPr id="4" name="Slide Number Placeholder 3"/>
          <p:cNvSpPr>
            <a:spLocks noGrp="1"/>
          </p:cNvSpPr>
          <p:nvPr>
            <p:ph type="sldNum" sz="quarter" idx="10"/>
          </p:nvPr>
        </p:nvSpPr>
        <p:spPr/>
        <p:txBody>
          <a:bodyPr/>
          <a:lstStyle/>
          <a:p>
            <a:fld id="{27051BAA-8AC1-4B36-B180-9FB21184B599}" type="slidenum">
              <a:rPr lang="en-CA" smtClean="0"/>
              <a:t>80</a:t>
            </a:fld>
            <a:endParaRPr lang="en-CA"/>
          </a:p>
        </p:txBody>
      </p:sp>
    </p:spTree>
    <p:extLst>
      <p:ext uri="{BB962C8B-B14F-4D97-AF65-F5344CB8AC3E}">
        <p14:creationId xmlns:p14="http://schemas.microsoft.com/office/powerpoint/2010/main" val="28638542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81</a:t>
            </a:fld>
            <a:endParaRPr lang="en-CA"/>
          </a:p>
        </p:txBody>
      </p:sp>
    </p:spTree>
    <p:extLst>
      <p:ext uri="{BB962C8B-B14F-4D97-AF65-F5344CB8AC3E}">
        <p14:creationId xmlns:p14="http://schemas.microsoft.com/office/powerpoint/2010/main" val="12742113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82</a:t>
            </a:fld>
            <a:endParaRPr lang="en-CA"/>
          </a:p>
        </p:txBody>
      </p:sp>
    </p:spTree>
    <p:extLst>
      <p:ext uri="{BB962C8B-B14F-4D97-AF65-F5344CB8AC3E}">
        <p14:creationId xmlns:p14="http://schemas.microsoft.com/office/powerpoint/2010/main" val="11081951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83</a:t>
            </a:fld>
            <a:endParaRPr lang="en-CA"/>
          </a:p>
        </p:txBody>
      </p:sp>
    </p:spTree>
    <p:extLst>
      <p:ext uri="{BB962C8B-B14F-4D97-AF65-F5344CB8AC3E}">
        <p14:creationId xmlns:p14="http://schemas.microsoft.com/office/powerpoint/2010/main" val="30986834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84</a:t>
            </a:fld>
            <a:endParaRPr lang="en-CA"/>
          </a:p>
        </p:txBody>
      </p:sp>
    </p:spTree>
    <p:extLst>
      <p:ext uri="{BB962C8B-B14F-4D97-AF65-F5344CB8AC3E}">
        <p14:creationId xmlns:p14="http://schemas.microsoft.com/office/powerpoint/2010/main" val="5049696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85</a:t>
            </a:fld>
            <a:endParaRPr lang="en-CA"/>
          </a:p>
        </p:txBody>
      </p:sp>
    </p:spTree>
    <p:extLst>
      <p:ext uri="{BB962C8B-B14F-4D97-AF65-F5344CB8AC3E}">
        <p14:creationId xmlns:p14="http://schemas.microsoft.com/office/powerpoint/2010/main" val="25012684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86</a:t>
            </a:fld>
            <a:endParaRPr lang="en-CA"/>
          </a:p>
        </p:txBody>
      </p:sp>
    </p:spTree>
    <p:extLst>
      <p:ext uri="{BB962C8B-B14F-4D97-AF65-F5344CB8AC3E}">
        <p14:creationId xmlns:p14="http://schemas.microsoft.com/office/powerpoint/2010/main" val="389937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err="1"/>
              <a:t>Zgola</a:t>
            </a:r>
            <a:r>
              <a:rPr lang="en-CA" dirty="0"/>
              <a:t> (2021): https://www.forbes.com/sites/forbesbusinesscouncil/2021/08/12/will-the-gig-economy-become-the-new-working-class-norm/?sh=46e09497aee6</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McFeely</a:t>
            </a:r>
            <a:r>
              <a:rPr lang="en-CA" dirty="0"/>
              <a:t> and </a:t>
            </a:r>
            <a:r>
              <a:rPr lang="en-CA" dirty="0" err="1"/>
              <a:t>Pendell</a:t>
            </a:r>
            <a:r>
              <a:rPr lang="en-CA" dirty="0"/>
              <a:t> (2018): https://www.gallup.com/workplace/240929/workplace-leaders-learn-real-gig-economy.aspx; One-third = about 55M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Upwork (2021): https://www.upwork.com/press/releases/upwork-study-finds-59-million-americans-freelancing-amid-turbulent-labor-market</a:t>
            </a:r>
          </a:p>
          <a:p>
            <a:endParaRPr lang="en-CA" dirty="0"/>
          </a:p>
          <a:p>
            <a:r>
              <a:rPr lang="en-CA" dirty="0"/>
              <a:t>Statista (2022): https://www.forbes.com/sites/forbesbusinesscouncil/2021/08/12/will-the-gig-economy-become-the-new-working-class-norm/?sh=46e09497aee6</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World Bank (2023):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https://openknowledge.worldbank.org/entities/publication/ebc4a7e2-85c6-467b-8713-e2d77e954c6c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r>
              <a:rPr lang="en-CA" dirty="0"/>
              <a:t>31% of US gig workers are full-time: https://www.pewresearch.org/internet/2021/12/08/the-state-of-gig-work-in-2021/</a:t>
            </a:r>
          </a:p>
          <a:p>
            <a:endParaRPr lang="en-CA" dirty="0"/>
          </a:p>
          <a:p>
            <a:r>
              <a:rPr lang="en-CA" dirty="0"/>
              <a:t>The article that directed me to the links above: https://fortunly.com/statistics/gig-economy-statistics/#gref</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9</a:t>
            </a:fld>
            <a:endParaRPr lang="en-CA"/>
          </a:p>
        </p:txBody>
      </p:sp>
    </p:spTree>
    <p:extLst>
      <p:ext uri="{BB962C8B-B14F-4D97-AF65-F5344CB8AC3E}">
        <p14:creationId xmlns:p14="http://schemas.microsoft.com/office/powerpoint/2010/main" val="4243909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2024-01-19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842950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2024-01-19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43392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2024-01-19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60902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2024-01-19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373662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6D600-0010-40D6-9198-5E165947AA1D}" type="datetimeFigureOut">
              <a:rPr lang="en-CA" smtClean="0"/>
              <a:t>2024-01-19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07164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E6D600-0010-40D6-9198-5E165947AA1D}" type="datetimeFigureOut">
              <a:rPr lang="en-CA" smtClean="0"/>
              <a:t>2024-01-19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23320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E6D600-0010-40D6-9198-5E165947AA1D}" type="datetimeFigureOut">
              <a:rPr lang="en-CA" smtClean="0"/>
              <a:t>2024-01-19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21785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E6D600-0010-40D6-9198-5E165947AA1D}" type="datetimeFigureOut">
              <a:rPr lang="en-CA" smtClean="0"/>
              <a:t>2024-01-19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85076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6D600-0010-40D6-9198-5E165947AA1D}" type="datetimeFigureOut">
              <a:rPr lang="en-CA" smtClean="0"/>
              <a:t>2024-01-19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55948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E6D600-0010-40D6-9198-5E165947AA1D}" type="datetimeFigureOut">
              <a:rPr lang="en-CA" smtClean="0"/>
              <a:t>2024-01-19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11669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E6D600-0010-40D6-9198-5E165947AA1D}" type="datetimeFigureOut">
              <a:rPr lang="en-CA" smtClean="0"/>
              <a:t>2024-01-19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332280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6D600-0010-40D6-9198-5E165947AA1D}" type="datetimeFigureOut">
              <a:rPr lang="en-CA" smtClean="0"/>
              <a:t>2024-01-19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9A68A-9A82-424A-B599-FB905BFBFAFF}" type="slidenum">
              <a:rPr lang="en-CA" smtClean="0"/>
              <a:t>‹#›</a:t>
            </a:fld>
            <a:endParaRPr lang="en-CA"/>
          </a:p>
        </p:txBody>
      </p:sp>
    </p:spTree>
    <p:extLst>
      <p:ext uri="{BB962C8B-B14F-4D97-AF65-F5344CB8AC3E}">
        <p14:creationId xmlns:p14="http://schemas.microsoft.com/office/powerpoint/2010/main" val="4011112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B193-7C73-4249-BE83-05C7FCC848AC}"/>
              </a:ext>
            </a:extLst>
          </p:cNvPr>
          <p:cNvSpPr>
            <a:spLocks noGrp="1"/>
          </p:cNvSpPr>
          <p:nvPr>
            <p:ph type="ctrTitle"/>
          </p:nvPr>
        </p:nvSpPr>
        <p:spPr>
          <a:xfrm>
            <a:off x="1" y="4462648"/>
            <a:ext cx="12191999" cy="2042324"/>
          </a:xfrm>
        </p:spPr>
        <p:txBody>
          <a:bodyPr>
            <a:normAutofit fontScale="90000"/>
          </a:bodyPr>
          <a:lstStyle/>
          <a:p>
            <a:r>
              <a:rPr lang="en-US" sz="3200" dirty="0">
                <a:solidFill>
                  <a:srgbClr val="000B3D"/>
                </a:solidFill>
                <a:latin typeface="Arial Nova" panose="020B0604020202020204" pitchFamily="34" charset="0"/>
              </a:rPr>
              <a:t>Ray Charles “Chuck” Howard, Texas A&amp;M University</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a:solidFill>
                  <a:srgbClr val="000B3D"/>
                </a:solidFill>
                <a:latin typeface="Arial Nova" panose="020B0604020202020204" pitchFamily="34" charset="0"/>
              </a:rPr>
              <a:t>David J. Hardisty, University of British Columbia</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a:solidFill>
                  <a:srgbClr val="000B3D"/>
                </a:solidFill>
                <a:latin typeface="Arial Nova" panose="020B0604020202020204" pitchFamily="34" charset="0"/>
              </a:rPr>
              <a:t>Dale W. Griffin, University of British Columbia</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err="1">
                <a:solidFill>
                  <a:srgbClr val="000B3D"/>
                </a:solidFill>
                <a:latin typeface="Arial Nova" panose="020B0604020202020204" pitchFamily="34" charset="0"/>
              </a:rPr>
              <a:t>Chongbo</a:t>
            </a:r>
            <a:r>
              <a:rPr lang="en-US" sz="3200" dirty="0">
                <a:solidFill>
                  <a:srgbClr val="000B3D"/>
                </a:solidFill>
                <a:latin typeface="Arial Nova" panose="020B0604020202020204" pitchFamily="34" charset="0"/>
              </a:rPr>
              <a:t> “Zack” Wang, WUSTL</a:t>
            </a:r>
          </a:p>
        </p:txBody>
      </p:sp>
      <p:sp>
        <p:nvSpPr>
          <p:cNvPr id="3" name="Subtitle 2">
            <a:extLst>
              <a:ext uri="{FF2B5EF4-FFF2-40B4-BE49-F238E27FC236}">
                <a16:creationId xmlns:a16="http://schemas.microsoft.com/office/drawing/2014/main" id="{AAA80F45-09C0-4839-AA93-8A222A7D2F9A}"/>
              </a:ext>
            </a:extLst>
          </p:cNvPr>
          <p:cNvSpPr>
            <a:spLocks noGrp="1"/>
          </p:cNvSpPr>
          <p:nvPr>
            <p:ph type="subTitle" idx="1"/>
          </p:nvPr>
        </p:nvSpPr>
        <p:spPr>
          <a:xfrm>
            <a:off x="0" y="4"/>
            <a:ext cx="12192000" cy="4039734"/>
          </a:xfrm>
          <a:solidFill>
            <a:schemeClr val="accent1">
              <a:lumMod val="75000"/>
            </a:schemeClr>
          </a:solidFill>
        </p:spPr>
        <p:txBody>
          <a:bodyPr>
            <a:normAutofit/>
          </a:bodyPr>
          <a:lstStyle/>
          <a:p>
            <a:pPr fontAlgn="base">
              <a:spcAft>
                <a:spcPct val="0"/>
              </a:spcAft>
            </a:pPr>
            <a:endParaRPr lang="en-US" altLang="en-US" sz="800" b="1" dirty="0">
              <a:solidFill>
                <a:schemeClr val="bg1"/>
              </a:solidFill>
              <a:latin typeface="Arial Nova" panose="020B0504020202020204" pitchFamily="34" charset="0"/>
              <a:cs typeface="Times New Roman" panose="02020603050405020304" pitchFamily="18" charset="0"/>
            </a:endParaRPr>
          </a:p>
          <a:p>
            <a:pPr fontAlgn="base">
              <a:spcAft>
                <a:spcPct val="0"/>
              </a:spcAft>
            </a:pPr>
            <a:endParaRPr lang="en-US" altLang="en-US" b="1" dirty="0">
              <a:solidFill>
                <a:schemeClr val="bg1"/>
              </a:solidFill>
              <a:latin typeface="Arial Nova" panose="020B0504020202020204" pitchFamily="34" charset="0"/>
              <a:cs typeface="Times New Roman" panose="02020603050405020304" pitchFamily="18" charset="0"/>
            </a:endParaRP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Documenting and Debiasing </a:t>
            </a: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the </a:t>
            </a: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Income Prediction Bias</a:t>
            </a:r>
          </a:p>
        </p:txBody>
      </p:sp>
      <p:pic>
        <p:nvPicPr>
          <p:cNvPr id="5" name="Picture 4">
            <a:extLst>
              <a:ext uri="{FF2B5EF4-FFF2-40B4-BE49-F238E27FC236}">
                <a16:creationId xmlns:a16="http://schemas.microsoft.com/office/drawing/2014/main" id="{80734522-009B-F926-C593-E75D2739F5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46644"/>
            <a:ext cx="2801874" cy="882397"/>
          </a:xfrm>
          <a:prstGeom prst="rect">
            <a:avLst/>
          </a:prstGeom>
        </p:spPr>
      </p:pic>
    </p:spTree>
    <p:extLst>
      <p:ext uri="{BB962C8B-B14F-4D97-AF65-F5344CB8AC3E}">
        <p14:creationId xmlns:p14="http://schemas.microsoft.com/office/powerpoint/2010/main" val="4222378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Research Questions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293757"/>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RQ1: Is there an income prediction bias?</a:t>
            </a:r>
          </a:p>
          <a:p>
            <a:pPr algn="ctr"/>
            <a:endParaRPr lang="en-US" sz="4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RQ2: Why do people overpredict?</a:t>
            </a:r>
          </a:p>
          <a:p>
            <a:pPr algn="ctr"/>
            <a:endParaRPr lang="en-US" sz="4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RQ3: How can we improve prediction accuracy?</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Roadmap</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170099"/>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Background</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Theory and hypotheses for RQ1 and RQ2</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Descriptive Studies 1 and 2</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Theory and hypotheses for RQ3</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Intervention Studies 3 &amp; 4 (?)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Discussion</a:t>
            </a:r>
          </a:p>
        </p:txBody>
      </p:sp>
    </p:spTree>
    <p:extLst>
      <p:ext uri="{BB962C8B-B14F-4D97-AF65-F5344CB8AC3E}">
        <p14:creationId xmlns:p14="http://schemas.microsoft.com/office/powerpoint/2010/main" val="164303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Income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5122" name="Picture 2" descr="Free photos of Coins">
            <a:extLst>
              <a:ext uri="{FF2B5EF4-FFF2-40B4-BE49-F238E27FC236}">
                <a16:creationId xmlns:a16="http://schemas.microsoft.com/office/drawing/2014/main" id="{A5268392-CFCC-D8DD-AE15-3A92D4E24F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515" y="881828"/>
            <a:ext cx="3374999" cy="22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2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b="1" dirty="0">
                <a:latin typeface="Arial" panose="020B0604020202020204" pitchFamily="34" charset="0"/>
                <a:cs typeface="Arial" panose="020B0604020202020204" pitchFamily="34" charset="0"/>
              </a:rPr>
              <a:t>Savings</a:t>
            </a:r>
            <a:r>
              <a:rPr lang="en-US" sz="5400" dirty="0">
                <a:latin typeface="Arial" panose="020B0604020202020204" pitchFamily="34" charset="0"/>
                <a:cs typeface="Arial" panose="020B0604020202020204" pitchFamily="34" charset="0"/>
              </a:rPr>
              <a:t> = Income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04F5130-56D3-0985-8C3E-611B5847CFC4}"/>
              </a:ext>
            </a:extLst>
          </p:cNvPr>
          <p:cNvSpPr txBox="1"/>
          <p:nvPr/>
        </p:nvSpPr>
        <p:spPr>
          <a:xfrm>
            <a:off x="119373" y="4217379"/>
            <a:ext cx="5200650" cy="3046988"/>
          </a:xfrm>
          <a:prstGeom prst="rect">
            <a:avLst/>
          </a:prstGeom>
          <a:noFill/>
        </p:spPr>
        <p:txBody>
          <a:bodyPr wrap="square" rtlCol="0">
            <a:spAutoFit/>
          </a:bodyPr>
          <a:lstStyle/>
          <a:p>
            <a:pPr algn="ctr">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2011</a:t>
            </a:r>
          </a:p>
          <a:p>
            <a:pPr algn="ctr">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2018</a:t>
            </a:r>
            <a:endParaRPr lang="en-US"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2020</a:t>
            </a:r>
          </a:p>
          <a:p>
            <a:pPr algn="ctr">
              <a:defRPr/>
            </a:pPr>
            <a:r>
              <a:rPr lang="en-US" sz="2400" dirty="0">
                <a:latin typeface="Arial" panose="020B0604020202020204" pitchFamily="34" charset="0"/>
                <a:cs typeface="Arial" panose="020B0604020202020204" pitchFamily="34" charset="0"/>
              </a:rPr>
              <a:t>Koehler et al. 2011</a:t>
            </a:r>
          </a:p>
          <a:p>
            <a:pPr algn="ctr">
              <a:defRPr/>
            </a:pPr>
            <a:r>
              <a:rPr lang="en-US" sz="2400" dirty="0">
                <a:latin typeface="Arial" panose="020B0604020202020204" pitchFamily="34" charset="0"/>
                <a:cs typeface="Arial" panose="020B0604020202020204" pitchFamily="34" charset="0"/>
              </a:rPr>
              <a:t>Shu &amp; Payne 2015</a:t>
            </a:r>
            <a:endParaRPr lang="en-US" sz="2400" dirty="0"/>
          </a:p>
          <a:p>
            <a:pPr algn="ctr">
              <a:defRPr/>
            </a:pPr>
            <a:r>
              <a:rPr lang="en-US" sz="2400" dirty="0">
                <a:latin typeface="Arial" panose="020B0604020202020204" pitchFamily="34" charset="0"/>
                <a:cs typeface="Arial" panose="020B0604020202020204" pitchFamily="34" charset="0"/>
              </a:rPr>
              <a:t>Thaler &amp; Benartzi 2004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FF0000"/>
              </a:solidFill>
            </a:endParaRPr>
          </a:p>
        </p:txBody>
      </p:sp>
      <p:pic>
        <p:nvPicPr>
          <p:cNvPr id="6146" name="Picture 2" descr="Free photos of Coins">
            <a:extLst>
              <a:ext uri="{FF2B5EF4-FFF2-40B4-BE49-F238E27FC236}">
                <a16:creationId xmlns:a16="http://schemas.microsoft.com/office/drawing/2014/main" id="{5BFA7393-54CF-F3AC-3ED5-700F9FF7C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568" y="1021976"/>
            <a:ext cx="3469126" cy="231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4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Income – </a:t>
            </a:r>
            <a:r>
              <a:rPr lang="en-US" sz="5400" b="1" dirty="0">
                <a:latin typeface="Arial" panose="020B0604020202020204" pitchFamily="34" charset="0"/>
                <a:cs typeface="Arial" panose="020B0604020202020204" pitchFamily="34" charset="0"/>
              </a:rPr>
              <a:t>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D5F7A444-0870-6389-8F1E-51068A9A3E29}"/>
              </a:ext>
            </a:extLst>
          </p:cNvPr>
          <p:cNvSpPr txBox="1"/>
          <p:nvPr/>
        </p:nvSpPr>
        <p:spPr>
          <a:xfrm>
            <a:off x="6095999" y="4180343"/>
            <a:ext cx="6339987"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Howard, Hardisty, Sussman, &amp; Lukas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Lukas and Howard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Peetz</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Buehler 2009, 2012, 2013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Peetz</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2015, 2016</a:t>
            </a:r>
          </a:p>
          <a:p>
            <a:pPr algn="ct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Sussman &amp; Alter 2012</a:t>
            </a:r>
          </a:p>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Ülkümen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2008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170" name="Picture 2" descr="Free photos of Coins">
            <a:extLst>
              <a:ext uri="{FF2B5EF4-FFF2-40B4-BE49-F238E27FC236}">
                <a16:creationId xmlns:a16="http://schemas.microsoft.com/office/drawing/2014/main" id="{2DB8FEE4-8234-B546-68EC-6EFC3B5A00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49" y="850009"/>
            <a:ext cx="3619500"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479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pic>
        <p:nvPicPr>
          <p:cNvPr id="4" name="Picture 3">
            <a:extLst>
              <a:ext uri="{FF2B5EF4-FFF2-40B4-BE49-F238E27FC236}">
                <a16:creationId xmlns:a16="http://schemas.microsoft.com/office/drawing/2014/main" id="{6FD796AA-3C15-DAD9-8142-11621A1766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06" y="1685109"/>
            <a:ext cx="11852787" cy="4722120"/>
          </a:xfrm>
          <a:prstGeom prst="rect">
            <a:avLst/>
          </a:prstGeom>
          <a:noFill/>
        </p:spPr>
      </p:pic>
      <p:sp>
        <p:nvSpPr>
          <p:cNvPr id="5" name="TextBox 4">
            <a:extLst>
              <a:ext uri="{FF2B5EF4-FFF2-40B4-BE49-F238E27FC236}">
                <a16:creationId xmlns:a16="http://schemas.microsoft.com/office/drawing/2014/main" id="{65BEDDCF-C4EE-090C-7AB0-15D2BADBD749}"/>
              </a:ext>
            </a:extLst>
          </p:cNvPr>
          <p:cNvSpPr txBox="1"/>
          <p:nvPr/>
        </p:nvSpPr>
        <p:spPr>
          <a:xfrm>
            <a:off x="3735961" y="1098803"/>
            <a:ext cx="4720075" cy="369332"/>
          </a:xfrm>
          <a:prstGeom prst="rect">
            <a:avLst/>
          </a:prstGeom>
          <a:noFill/>
        </p:spPr>
        <p:txBody>
          <a:bodyPr wrap="none" rtlCol="0">
            <a:spAutoFit/>
          </a:bodyPr>
          <a:lstStyle/>
          <a:p>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Howard, Hardisty, Sussman, &amp; Lukas (2022)</a:t>
            </a:r>
          </a:p>
        </p:txBody>
      </p:sp>
    </p:spTree>
    <p:extLst>
      <p:ext uri="{BB962C8B-B14F-4D97-AF65-F5344CB8AC3E}">
        <p14:creationId xmlns:p14="http://schemas.microsoft.com/office/powerpoint/2010/main" val="1685522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8194" name="Picture 2" descr="Free photos of Coins">
            <a:extLst>
              <a:ext uri="{FF2B5EF4-FFF2-40B4-BE49-F238E27FC236}">
                <a16:creationId xmlns:a16="http://schemas.microsoft.com/office/drawing/2014/main" id="{A3556448-EB43-158F-E536-1646D11F95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3144" y="881829"/>
            <a:ext cx="3565712" cy="237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33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26C9BFF-A0B9-A85F-254B-D7041A1538BD}"/>
              </a:ext>
            </a:extLst>
          </p:cNvPr>
          <p:cNvSpPr txBox="1"/>
          <p:nvPr/>
        </p:nvSpPr>
        <p:spPr>
          <a:xfrm>
            <a:off x="3209513" y="4180343"/>
            <a:ext cx="5200650" cy="1938992"/>
          </a:xfrm>
          <a:prstGeom prst="rect">
            <a:avLst/>
          </a:prstGeom>
          <a:noFill/>
        </p:spPr>
        <p:txBody>
          <a:bodyPr wrap="square" rtlCol="0">
            <a:spAutoFit/>
          </a:bodyPr>
          <a:lstStyle/>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Zauberman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Lynch (2005)</a:t>
            </a:r>
            <a:endParaRPr lang="en-US" sz="240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Berman et al. (2016)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De La Rosa and Tully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218" name="Picture 2" descr="Free photos of Coins">
            <a:extLst>
              <a:ext uri="{FF2B5EF4-FFF2-40B4-BE49-F238E27FC236}">
                <a16:creationId xmlns:a16="http://schemas.microsoft.com/office/drawing/2014/main" id="{2209AE71-E2E0-C9B9-E651-D9B68AD7E9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0476" y="881829"/>
            <a:ext cx="3671048" cy="244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293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26C9BFF-A0B9-A85F-254B-D7041A1538BD}"/>
              </a:ext>
            </a:extLst>
          </p:cNvPr>
          <p:cNvSpPr txBox="1"/>
          <p:nvPr/>
        </p:nvSpPr>
        <p:spPr>
          <a:xfrm>
            <a:off x="3209513" y="4180343"/>
            <a:ext cx="5200650" cy="2308324"/>
          </a:xfrm>
          <a:prstGeom prst="rect">
            <a:avLst/>
          </a:prstGeom>
          <a:noFill/>
        </p:spPr>
        <p:txBody>
          <a:bodyPr wrap="square" rtlCol="0">
            <a:spAutoFit/>
          </a:bodyPr>
          <a:lstStyle/>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Zauberman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Lynch (2005)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Berman et al. (2016)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De La Rosa and Tully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Betts (1996)</a:t>
            </a:r>
          </a:p>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Webbink</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Hartog (2004)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prstClr val="black"/>
                </a:solidFill>
                <a:latin typeface="Arial" panose="020B0604020202020204" pitchFamily="34" charset="0"/>
                <a:cs typeface="Arial" panose="020B0604020202020204" pitchFamily="34" charset="0"/>
              </a:rPr>
              <a:t>Jerrim</a:t>
            </a:r>
            <a:r>
              <a:rPr lang="en-US" sz="2400" dirty="0">
                <a:solidFill>
                  <a:prstClr val="black"/>
                </a:solidFill>
                <a:latin typeface="Arial" panose="020B0604020202020204" pitchFamily="34" charset="0"/>
                <a:cs typeface="Arial" panose="020B0604020202020204" pitchFamily="34" charset="0"/>
              </a:rPr>
              <a:t> (2015)</a:t>
            </a:r>
          </a:p>
        </p:txBody>
      </p:sp>
      <p:pic>
        <p:nvPicPr>
          <p:cNvPr id="10242" name="Picture 2" descr="Free photos of Coins">
            <a:extLst>
              <a:ext uri="{FF2B5EF4-FFF2-40B4-BE49-F238E27FC236}">
                <a16:creationId xmlns:a16="http://schemas.microsoft.com/office/drawing/2014/main" id="{21815D65-8C73-B23B-1146-77A299788D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982006"/>
            <a:ext cx="3664887" cy="2443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921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585871"/>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The case for accuracy:</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Income targeting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Allon</a:t>
            </a:r>
            <a:r>
              <a:rPr lang="en-US" sz="1600" dirty="0">
                <a:latin typeface="Arial" panose="020B0604020202020204" pitchFamily="34" charset="0"/>
                <a:cs typeface="Arial" panose="020B0604020202020204" pitchFamily="34" charset="0"/>
              </a:rPr>
              <a:t>, Cohen, and </a:t>
            </a:r>
            <a:r>
              <a:rPr lang="en-US" sz="1600" dirty="0" err="1">
                <a:latin typeface="Arial" panose="020B0604020202020204" pitchFamily="34" charset="0"/>
                <a:cs typeface="Arial" panose="020B0604020202020204" pitchFamily="34" charset="0"/>
              </a:rPr>
              <a:t>Sinchaisri</a:t>
            </a:r>
            <a:r>
              <a:rPr lang="en-US" sz="1600" dirty="0">
                <a:latin typeface="Arial" panose="020B0604020202020204" pitchFamily="34" charset="0"/>
                <a:cs typeface="Arial" panose="020B0604020202020204" pitchFamily="34" charset="0"/>
              </a:rPr>
              <a:t>, 2018; Camerer et al., 1997; Thakral and </a:t>
            </a:r>
            <a:r>
              <a:rPr lang="en-US" sz="1600" dirty="0" err="1">
                <a:latin typeface="Arial" panose="020B0604020202020204" pitchFamily="34" charset="0"/>
                <a:cs typeface="Arial" panose="020B0604020202020204" pitchFamily="34" charset="0"/>
              </a:rPr>
              <a:t>Tô</a:t>
            </a:r>
            <a:r>
              <a:rPr lang="en-US" sz="1600" dirty="0">
                <a:latin typeface="Arial" panose="020B0604020202020204" pitchFamily="34" charset="0"/>
                <a:cs typeface="Arial" panose="020B0604020202020204" pitchFamily="34" charset="0"/>
              </a:rPr>
              <a:t>, 2021)</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371600" lvl="2" indent="-457200">
              <a:buFont typeface="Wingdings" panose="05000000000000000000" pitchFamily="2" charset="2"/>
              <a:buChar char="Ø"/>
            </a:pPr>
            <a:r>
              <a:rPr lang="en-US" sz="2800" dirty="0">
                <a:latin typeface="Arial" panose="020B0604020202020204" pitchFamily="34" charset="0"/>
                <a:cs typeface="Arial" panose="020B0604020202020204" pitchFamily="34" charset="0"/>
                <a:sym typeface="Wingdings" panose="05000000000000000000" pitchFamily="2" charset="2"/>
              </a:rPr>
              <a:t>Encouraged by some apps </a:t>
            </a:r>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err="1">
                <a:latin typeface="Arial" panose="020B0604020202020204" pitchFamily="34" charset="0"/>
                <a:cs typeface="Arial" panose="020B0604020202020204" pitchFamily="34" charset="0"/>
                <a:sym typeface="Wingdings" panose="05000000000000000000" pitchFamily="2" charset="2"/>
              </a:rPr>
              <a:t>Sheiber</a:t>
            </a:r>
            <a:r>
              <a:rPr lang="en-US" sz="1600" dirty="0">
                <a:latin typeface="Arial" panose="020B0604020202020204" pitchFamily="34" charset="0"/>
                <a:cs typeface="Arial" panose="020B0604020202020204" pitchFamily="34" charset="0"/>
                <a:sym typeface="Wingdings" panose="05000000000000000000" pitchFamily="2" charset="2"/>
              </a:rPr>
              <a:t> 2017)</a:t>
            </a:r>
          </a:p>
          <a:p>
            <a:pPr marL="1200150" lvl="2" indent="-285750">
              <a:buFont typeface="Wingdings" panose="05000000000000000000" pitchFamily="2" charset="2"/>
              <a:buChar char="à"/>
            </a:pPr>
            <a:endParaRPr lang="en-US" sz="800" dirty="0">
              <a:latin typeface="Arial" panose="020B0604020202020204" pitchFamily="34" charset="0"/>
              <a:cs typeface="Arial" panose="020B0604020202020204" pitchFamily="34" charset="0"/>
            </a:endParaRP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Inertia (working more after working for a longer period)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Allon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Cohen, and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Sinchaisri</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a:t>
            </a:r>
            <a:endParaRPr lang="en-US" sz="2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Apps provide real-time feedback on earnings</a:t>
            </a:r>
          </a:p>
          <a:p>
            <a:pPr marL="1428750" lvl="2" indent="-514350">
              <a:buFont typeface="Wingdings" panose="05000000000000000000" pitchFamily="2" charset="2"/>
              <a:buChar char="Ø"/>
            </a:pPr>
            <a:r>
              <a:rPr lang="en-US" sz="2800">
                <a:latin typeface="Arial" panose="020B0604020202020204" pitchFamily="34" charset="0"/>
                <a:cs typeface="Arial" panose="020B0604020202020204" pitchFamily="34" charset="0"/>
                <a:sym typeface="Wingdings" panose="05000000000000000000" pitchFamily="2" charset="2"/>
              </a:rPr>
              <a:t>Immediate feedback may improve calibration </a:t>
            </a:r>
            <a:r>
              <a:rPr lang="en-US" sz="1600">
                <a:latin typeface="Arial" panose="020B0604020202020204" pitchFamily="34" charset="0"/>
                <a:cs typeface="Arial" panose="020B0604020202020204" pitchFamily="34" charset="0"/>
                <a:sym typeface="Wingdings" panose="05000000000000000000" pitchFamily="2" charset="2"/>
              </a:rPr>
              <a:t>(e.g., Kahneman 2011)</a:t>
            </a:r>
            <a:endParaRPr lang="en-US" sz="280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Students can have accurate salary expectations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Webbink</a:t>
            </a:r>
            <a:r>
              <a:rPr lang="en-US" sz="1600" dirty="0">
                <a:latin typeface="Arial" panose="020B0604020202020204" pitchFamily="34" charset="0"/>
                <a:cs typeface="Arial" panose="020B0604020202020204" pitchFamily="34" charset="0"/>
              </a:rPr>
              <a:t> and Hartog 2004)</a:t>
            </a: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61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15CF50-217B-DF14-6266-9C4592105372}"/>
              </a:ext>
            </a:extLst>
          </p:cNvPr>
          <p:cNvPicPr>
            <a:picLocks noChangeAspect="1"/>
          </p:cNvPicPr>
          <p:nvPr/>
        </p:nvPicPr>
        <p:blipFill>
          <a:blip r:embed="rId3"/>
          <a:stretch>
            <a:fillRect/>
          </a:stretch>
        </p:blipFill>
        <p:spPr>
          <a:xfrm>
            <a:off x="7710279" y="5015514"/>
            <a:ext cx="3565939" cy="2007715"/>
          </a:xfrm>
          <a:prstGeom prst="rect">
            <a:avLst/>
          </a:prstGeom>
        </p:spPr>
      </p:pic>
      <p:pic>
        <p:nvPicPr>
          <p:cNvPr id="6" name="Picture 5">
            <a:extLst>
              <a:ext uri="{FF2B5EF4-FFF2-40B4-BE49-F238E27FC236}">
                <a16:creationId xmlns:a16="http://schemas.microsoft.com/office/drawing/2014/main" id="{F7116B30-74CC-C341-AEF2-DEEFB3FA2E3D}"/>
              </a:ext>
            </a:extLst>
          </p:cNvPr>
          <p:cNvPicPr>
            <a:picLocks noChangeAspect="1"/>
          </p:cNvPicPr>
          <p:nvPr/>
        </p:nvPicPr>
        <p:blipFill>
          <a:blip r:embed="rId4"/>
          <a:stretch>
            <a:fillRect/>
          </a:stretch>
        </p:blipFill>
        <p:spPr>
          <a:xfrm>
            <a:off x="5205627" y="4825593"/>
            <a:ext cx="2387559" cy="2387559"/>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Authors &amp; Funding</a:t>
            </a:r>
          </a:p>
        </p:txBody>
      </p:sp>
      <p:pic>
        <p:nvPicPr>
          <p:cNvPr id="8" name="Picture 7" descr="A person with a beard&#10;&#10;Description automatically generated with low confidence">
            <a:extLst>
              <a:ext uri="{FF2B5EF4-FFF2-40B4-BE49-F238E27FC236}">
                <a16:creationId xmlns:a16="http://schemas.microsoft.com/office/drawing/2014/main" id="{D3E941D6-0B9D-4530-AE8B-479EDC00DC1B}"/>
              </a:ext>
            </a:extLst>
          </p:cNvPr>
          <p:cNvPicPr>
            <a:picLocks noChangeAspect="1"/>
          </p:cNvPicPr>
          <p:nvPr/>
        </p:nvPicPr>
        <p:blipFill>
          <a:blip r:embed="rId5"/>
          <a:stretch>
            <a:fillRect/>
          </a:stretch>
        </p:blipFill>
        <p:spPr>
          <a:xfrm>
            <a:off x="1178998" y="1736677"/>
            <a:ext cx="2022223" cy="2984832"/>
          </a:xfrm>
          <a:prstGeom prst="rect">
            <a:avLst/>
          </a:prstGeom>
        </p:spPr>
      </p:pic>
      <p:pic>
        <p:nvPicPr>
          <p:cNvPr id="5" name="Picture 4">
            <a:extLst>
              <a:ext uri="{FF2B5EF4-FFF2-40B4-BE49-F238E27FC236}">
                <a16:creationId xmlns:a16="http://schemas.microsoft.com/office/drawing/2014/main" id="{4030C44F-EEE3-4FAD-A5A4-CF0F986A62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6094" y="1736677"/>
            <a:ext cx="2387559" cy="2985784"/>
          </a:xfrm>
          <a:prstGeom prst="rect">
            <a:avLst/>
          </a:prstGeom>
        </p:spPr>
      </p:pic>
      <p:pic>
        <p:nvPicPr>
          <p:cNvPr id="12" name="Picture 11">
            <a:extLst>
              <a:ext uri="{FF2B5EF4-FFF2-40B4-BE49-F238E27FC236}">
                <a16:creationId xmlns:a16="http://schemas.microsoft.com/office/drawing/2014/main" id="{CEB64C44-D140-4618-B2F6-084942C465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7545" y="1736677"/>
            <a:ext cx="1986148" cy="2984832"/>
          </a:xfrm>
          <a:prstGeom prst="rect">
            <a:avLst/>
          </a:prstGeom>
        </p:spPr>
      </p:pic>
      <p:pic>
        <p:nvPicPr>
          <p:cNvPr id="18" name="Picture 17">
            <a:extLst>
              <a:ext uri="{FF2B5EF4-FFF2-40B4-BE49-F238E27FC236}">
                <a16:creationId xmlns:a16="http://schemas.microsoft.com/office/drawing/2014/main" id="{D3459D89-9C5D-4FD3-B494-B4684B9602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0592" y="1736677"/>
            <a:ext cx="1758309" cy="2987414"/>
          </a:xfrm>
          <a:prstGeom prst="rect">
            <a:avLst/>
          </a:prstGeom>
        </p:spPr>
      </p:pic>
      <p:sp>
        <p:nvSpPr>
          <p:cNvPr id="19" name="TextBox 18">
            <a:extLst>
              <a:ext uri="{FF2B5EF4-FFF2-40B4-BE49-F238E27FC236}">
                <a16:creationId xmlns:a16="http://schemas.microsoft.com/office/drawing/2014/main" id="{7D558444-C405-4924-9143-3C6CC3D7C745}"/>
              </a:ext>
            </a:extLst>
          </p:cNvPr>
          <p:cNvSpPr txBox="1"/>
          <p:nvPr/>
        </p:nvSpPr>
        <p:spPr>
          <a:xfrm>
            <a:off x="1178998" y="4770523"/>
            <a:ext cx="2030043" cy="461665"/>
          </a:xfrm>
          <a:prstGeom prst="rect">
            <a:avLst/>
          </a:prstGeom>
          <a:noFill/>
        </p:spPr>
        <p:txBody>
          <a:bodyPr wrap="none" rtlCol="0">
            <a:spAutoFit/>
          </a:bodyPr>
          <a:lstStyle/>
          <a:p>
            <a:r>
              <a:rPr lang="en-US" sz="2400" b="1" dirty="0"/>
              <a:t>Chuck Howard</a:t>
            </a:r>
          </a:p>
        </p:txBody>
      </p:sp>
      <p:sp>
        <p:nvSpPr>
          <p:cNvPr id="20" name="TextBox 19">
            <a:extLst>
              <a:ext uri="{FF2B5EF4-FFF2-40B4-BE49-F238E27FC236}">
                <a16:creationId xmlns:a16="http://schemas.microsoft.com/office/drawing/2014/main" id="{9B9E724C-D655-4B46-8B28-455247E91529}"/>
              </a:ext>
            </a:extLst>
          </p:cNvPr>
          <p:cNvSpPr txBox="1"/>
          <p:nvPr/>
        </p:nvSpPr>
        <p:spPr>
          <a:xfrm>
            <a:off x="6399407" y="4770523"/>
            <a:ext cx="1700884" cy="461665"/>
          </a:xfrm>
          <a:prstGeom prst="rect">
            <a:avLst/>
          </a:prstGeom>
          <a:noFill/>
        </p:spPr>
        <p:txBody>
          <a:bodyPr wrap="square" rtlCol="0">
            <a:spAutoFit/>
          </a:bodyPr>
          <a:lstStyle/>
          <a:p>
            <a:r>
              <a:rPr lang="en-US" sz="2400" b="1" dirty="0"/>
              <a:t>Dale Griffin</a:t>
            </a:r>
          </a:p>
        </p:txBody>
      </p:sp>
      <p:sp>
        <p:nvSpPr>
          <p:cNvPr id="21" name="TextBox 20">
            <a:extLst>
              <a:ext uri="{FF2B5EF4-FFF2-40B4-BE49-F238E27FC236}">
                <a16:creationId xmlns:a16="http://schemas.microsoft.com/office/drawing/2014/main" id="{F90FD81D-9EC4-4B68-B3F0-9820C39095B3}"/>
              </a:ext>
            </a:extLst>
          </p:cNvPr>
          <p:cNvSpPr txBox="1"/>
          <p:nvPr/>
        </p:nvSpPr>
        <p:spPr>
          <a:xfrm>
            <a:off x="3727545" y="4770523"/>
            <a:ext cx="1986148" cy="461665"/>
          </a:xfrm>
          <a:prstGeom prst="rect">
            <a:avLst/>
          </a:prstGeom>
          <a:noFill/>
        </p:spPr>
        <p:txBody>
          <a:bodyPr wrap="square" rtlCol="0">
            <a:spAutoFit/>
          </a:bodyPr>
          <a:lstStyle/>
          <a:p>
            <a:r>
              <a:rPr lang="en-US" sz="2400" b="1" dirty="0"/>
              <a:t>Dave Hardisty</a:t>
            </a:r>
          </a:p>
        </p:txBody>
      </p:sp>
      <p:sp>
        <p:nvSpPr>
          <p:cNvPr id="22" name="TextBox 21">
            <a:extLst>
              <a:ext uri="{FF2B5EF4-FFF2-40B4-BE49-F238E27FC236}">
                <a16:creationId xmlns:a16="http://schemas.microsoft.com/office/drawing/2014/main" id="{4488732A-5CA6-42CA-A634-B3E288288F2E}"/>
              </a:ext>
            </a:extLst>
          </p:cNvPr>
          <p:cNvSpPr txBox="1"/>
          <p:nvPr/>
        </p:nvSpPr>
        <p:spPr>
          <a:xfrm>
            <a:off x="9015130" y="4707380"/>
            <a:ext cx="1986148" cy="461665"/>
          </a:xfrm>
          <a:prstGeom prst="rect">
            <a:avLst/>
          </a:prstGeom>
          <a:noFill/>
        </p:spPr>
        <p:txBody>
          <a:bodyPr wrap="square" rtlCol="0">
            <a:spAutoFit/>
          </a:bodyPr>
          <a:lstStyle/>
          <a:p>
            <a:r>
              <a:rPr lang="en-US" sz="2400" b="1" dirty="0"/>
              <a:t>Zack Wang</a:t>
            </a:r>
          </a:p>
        </p:txBody>
      </p:sp>
      <p:pic>
        <p:nvPicPr>
          <p:cNvPr id="3" name="Picture 2">
            <a:extLst>
              <a:ext uri="{FF2B5EF4-FFF2-40B4-BE49-F238E27FC236}">
                <a16:creationId xmlns:a16="http://schemas.microsoft.com/office/drawing/2014/main" id="{F8684DD6-C22B-52A4-8477-2E184735FF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8998" y="5576357"/>
            <a:ext cx="3489603" cy="886032"/>
          </a:xfrm>
          <a:prstGeom prst="rect">
            <a:avLst/>
          </a:prstGeom>
        </p:spPr>
      </p:pic>
    </p:spTree>
    <p:extLst>
      <p:ext uri="{BB962C8B-B14F-4D97-AF65-F5344CB8AC3E}">
        <p14:creationId xmlns:p14="http://schemas.microsoft.com/office/powerpoint/2010/main" val="118844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8565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The case for bias:</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Predictions tend to be optimistic</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Expenses </a:t>
            </a:r>
            <a:r>
              <a:rPr lang="en-US" sz="1600" dirty="0">
                <a:latin typeface="Arial" panose="020B0604020202020204" pitchFamily="34" charset="0"/>
                <a:cs typeface="Arial" panose="020B0604020202020204" pitchFamily="34" charset="0"/>
              </a:rPr>
              <a:t>(e.g., Howard et al. 2022; </a:t>
            </a:r>
            <a:r>
              <a:rPr lang="en-US" sz="1600" dirty="0" err="1">
                <a:latin typeface="Arial" panose="020B0604020202020204" pitchFamily="34" charset="0"/>
                <a:cs typeface="Arial" panose="020B0604020202020204" pitchFamily="34" charset="0"/>
              </a:rPr>
              <a:t>Ülkümen</a:t>
            </a:r>
            <a:r>
              <a:rPr lang="en-US" sz="1600" dirty="0">
                <a:latin typeface="Arial" panose="020B0604020202020204" pitchFamily="34" charset="0"/>
                <a:cs typeface="Arial" panose="020B0604020202020204" pitchFamily="34" charset="0"/>
              </a:rPr>
              <a:t> et al. 2008)</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Savings </a:t>
            </a:r>
            <a:r>
              <a:rPr lang="en-US" sz="1600" dirty="0">
                <a:latin typeface="Arial" panose="020B0604020202020204" pitchFamily="34" charset="0"/>
                <a:cs typeface="Arial" panose="020B0604020202020204" pitchFamily="34" charset="0"/>
              </a:rPr>
              <a:t>(e.g., Koehler et al. 2011)</a:t>
            </a:r>
          </a:p>
          <a:p>
            <a:pPr marL="1428750" lvl="2"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Time </a:t>
            </a:r>
            <a:r>
              <a:rPr lang="en-US" sz="1600" dirty="0">
                <a:latin typeface="Arial" panose="020B0604020202020204" pitchFamily="34" charset="0"/>
                <a:cs typeface="Arial" panose="020B0604020202020204" pitchFamily="34" charset="0"/>
              </a:rPr>
              <a:t>(e.g., Buehler et al.1994; Kahneman and Tversky 1977)</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5319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93899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H1: </a:t>
            </a:r>
            <a:r>
              <a:rPr lang="en-US" sz="3200" dirty="0">
                <a:latin typeface="Arial" panose="020B0604020202020204" pitchFamily="34" charset="0"/>
                <a:cs typeface="Arial" panose="020B0604020202020204" pitchFamily="34" charset="0"/>
              </a:rPr>
              <a:t>Consumers who work in the gig economy display an </a:t>
            </a:r>
            <a:r>
              <a:rPr lang="en-US" sz="3200" b="1" dirty="0">
                <a:latin typeface="Arial" panose="020B0604020202020204" pitchFamily="34" charset="0"/>
                <a:cs typeface="Arial" panose="020B0604020202020204" pitchFamily="34" charset="0"/>
              </a:rPr>
              <a:t>income prediction bias</a:t>
            </a:r>
            <a:r>
              <a:rPr lang="en-US" sz="3200" dirty="0">
                <a:latin typeface="Arial" panose="020B0604020202020204" pitchFamily="34" charset="0"/>
                <a:cs typeface="Arial" panose="020B0604020202020204" pitchFamily="34" charset="0"/>
              </a:rPr>
              <a:t> in which they </a:t>
            </a:r>
            <a:r>
              <a:rPr lang="en-US" sz="3200" b="1" dirty="0">
                <a:latin typeface="Arial" panose="020B0604020202020204" pitchFamily="34" charset="0"/>
                <a:cs typeface="Arial" panose="020B0604020202020204" pitchFamily="34" charset="0"/>
              </a:rPr>
              <a:t>over-predict</a:t>
            </a:r>
            <a:r>
              <a:rPr lang="en-US" sz="3200" dirty="0">
                <a:latin typeface="Arial" panose="020B0604020202020204" pitchFamily="34" charset="0"/>
                <a:cs typeface="Arial" panose="020B0604020202020204" pitchFamily="34" charset="0"/>
              </a:rPr>
              <a:t> future gig income.</a:t>
            </a:r>
          </a:p>
        </p:txBody>
      </p:sp>
    </p:spTree>
    <p:extLst>
      <p:ext uri="{BB962C8B-B14F-4D97-AF65-F5344CB8AC3E}">
        <p14:creationId xmlns:p14="http://schemas.microsoft.com/office/powerpoint/2010/main" val="32995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5BE1126-1D77-FD87-F9A6-5490132F0787}"/>
              </a:ext>
            </a:extLst>
          </p:cNvPr>
          <p:cNvPicPr>
            <a:picLocks noChangeAspect="1"/>
          </p:cNvPicPr>
          <p:nvPr/>
        </p:nvPicPr>
        <p:blipFill>
          <a:blip r:embed="rId3"/>
          <a:stretch>
            <a:fillRect/>
          </a:stretch>
        </p:blipFill>
        <p:spPr>
          <a:xfrm>
            <a:off x="7084809" y="2882354"/>
            <a:ext cx="1143000" cy="1362075"/>
          </a:xfrm>
          <a:prstGeom prst="rect">
            <a:avLst/>
          </a:prstGeom>
        </p:spPr>
      </p:pic>
      <p:pic>
        <p:nvPicPr>
          <p:cNvPr id="12" name="Picture 11">
            <a:extLst>
              <a:ext uri="{FF2B5EF4-FFF2-40B4-BE49-F238E27FC236}">
                <a16:creationId xmlns:a16="http://schemas.microsoft.com/office/drawing/2014/main" id="{6704AC38-ABCB-447E-4A00-17B9EA151E42}"/>
              </a:ext>
            </a:extLst>
          </p:cNvPr>
          <p:cNvPicPr>
            <a:picLocks noChangeAspect="1"/>
          </p:cNvPicPr>
          <p:nvPr/>
        </p:nvPicPr>
        <p:blipFill>
          <a:blip r:embed="rId4"/>
          <a:stretch>
            <a:fillRect/>
          </a:stretch>
        </p:blipFill>
        <p:spPr>
          <a:xfrm>
            <a:off x="3918417" y="3070286"/>
            <a:ext cx="1190625" cy="1190625"/>
          </a:xfrm>
          <a:prstGeom prst="rect">
            <a:avLst/>
          </a:prstGeom>
        </p:spPr>
      </p:pic>
      <p:pic>
        <p:nvPicPr>
          <p:cNvPr id="10" name="Picture 9">
            <a:extLst>
              <a:ext uri="{FF2B5EF4-FFF2-40B4-BE49-F238E27FC236}">
                <a16:creationId xmlns:a16="http://schemas.microsoft.com/office/drawing/2014/main" id="{8817E05A-F87D-747C-349F-FD9206F9B1A2}"/>
              </a:ext>
            </a:extLst>
          </p:cNvPr>
          <p:cNvPicPr>
            <a:picLocks noChangeAspect="1"/>
          </p:cNvPicPr>
          <p:nvPr/>
        </p:nvPicPr>
        <p:blipFill>
          <a:blip r:embed="rId5"/>
          <a:stretch>
            <a:fillRect/>
          </a:stretch>
        </p:blipFill>
        <p:spPr>
          <a:xfrm>
            <a:off x="5378935" y="4332513"/>
            <a:ext cx="1428750" cy="742950"/>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6" name="TextBox 5">
            <a:extLst>
              <a:ext uri="{FF2B5EF4-FFF2-40B4-BE49-F238E27FC236}">
                <a16:creationId xmlns:a16="http://schemas.microsoft.com/office/drawing/2014/main" id="{F0E108E1-92D7-7CE7-9E02-3FC71B421B53}"/>
              </a:ext>
            </a:extLst>
          </p:cNvPr>
          <p:cNvSpPr txBox="1"/>
          <p:nvPr/>
        </p:nvSpPr>
        <p:spPr>
          <a:xfrm>
            <a:off x="1479177" y="3060579"/>
            <a:ext cx="252804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 of hours</a:t>
            </a:r>
          </a:p>
        </p:txBody>
      </p:sp>
      <p:sp>
        <p:nvSpPr>
          <p:cNvPr id="8" name="TextBox 7">
            <a:extLst>
              <a:ext uri="{FF2B5EF4-FFF2-40B4-BE49-F238E27FC236}">
                <a16:creationId xmlns:a16="http://schemas.microsoft.com/office/drawing/2014/main" id="{319CA02B-C679-666F-A079-FFA449AF3FDA}"/>
              </a:ext>
            </a:extLst>
          </p:cNvPr>
          <p:cNvSpPr txBox="1"/>
          <p:nvPr/>
        </p:nvSpPr>
        <p:spPr>
          <a:xfrm>
            <a:off x="8184777" y="3060580"/>
            <a:ext cx="252804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 per hour</a:t>
            </a:r>
          </a:p>
        </p:txBody>
      </p:sp>
      <p:cxnSp>
        <p:nvCxnSpPr>
          <p:cNvPr id="4" name="Straight Connector 3">
            <a:extLst>
              <a:ext uri="{FF2B5EF4-FFF2-40B4-BE49-F238E27FC236}">
                <a16:creationId xmlns:a16="http://schemas.microsoft.com/office/drawing/2014/main" id="{DA9D7F72-D40E-099D-C33D-F37E38968E15}"/>
              </a:ext>
            </a:extLst>
          </p:cNvPr>
          <p:cNvCxnSpPr>
            <a:cxnSpLocks/>
          </p:cNvCxnSpPr>
          <p:nvPr/>
        </p:nvCxnSpPr>
        <p:spPr>
          <a:xfrm>
            <a:off x="3873650" y="4287395"/>
            <a:ext cx="437298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97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of hours</a:t>
            </a:r>
          </a:p>
          <a:p>
            <a:endParaRPr lang="en-US" sz="1200"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neglect factors that will prevent them from working on specific tasks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 Buehler et al. 1994, 2010; Kahneman and Tversky 1977; Kruger and Evans 2004)</a:t>
            </a:r>
          </a:p>
          <a:p>
            <a:pPr marL="914400" lvl="1" indent="-457200">
              <a:buFont typeface="Wingdings" panose="05000000000000000000" pitchFamily="2" charset="2"/>
              <a:buChar char="Ø"/>
              <a:defRPr/>
            </a:pPr>
            <a:r>
              <a:rPr lang="en-US" sz="3200" dirty="0">
                <a:latin typeface="Arial" panose="020B0604020202020204" pitchFamily="34" charset="0"/>
                <a:cs typeface="Arial" panose="020B0604020202020204" pitchFamily="34" charset="0"/>
              </a:rPr>
              <a:t>People overpredict total income in part because they overpredict the number of hours they will work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302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per hour</a:t>
            </a:r>
          </a:p>
          <a:p>
            <a:endParaRPr lang="en-US" sz="1200" b="1" u="sng" dirty="0">
              <a:latin typeface="Arial" panose="020B0604020202020204" pitchFamily="34" charset="0"/>
              <a:cs typeface="Arial" panose="020B0604020202020204" pitchFamily="34" charset="0"/>
            </a:endParaRPr>
          </a:p>
          <a:p>
            <a:pPr marL="514350" lvl="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People are overconfident </a:t>
            </a:r>
            <a:r>
              <a:rPr lang="en-US" sz="1600" dirty="0">
                <a:solidFill>
                  <a:prstClr val="black"/>
                </a:solidFill>
                <a:latin typeface="Arial" panose="020B0604020202020204" pitchFamily="34" charset="0"/>
                <a:cs typeface="Arial" panose="020B0604020202020204" pitchFamily="34" charset="0"/>
              </a:rPr>
              <a:t>(e.g., Lichtenstein et al.1977; </a:t>
            </a:r>
            <a:r>
              <a:rPr lang="en-US" sz="1600" dirty="0" err="1">
                <a:solidFill>
                  <a:prstClr val="black"/>
                </a:solidFill>
                <a:latin typeface="Arial" panose="020B0604020202020204" pitchFamily="34" charset="0"/>
                <a:cs typeface="Arial" panose="020B0604020202020204" pitchFamily="34" charset="0"/>
              </a:rPr>
              <a:t>Piehlmaier</a:t>
            </a:r>
            <a:r>
              <a:rPr lang="en-US" sz="1600" dirty="0">
                <a:solidFill>
                  <a:prstClr val="black"/>
                </a:solidFill>
                <a:latin typeface="Arial" panose="020B0604020202020204" pitchFamily="34" charset="0"/>
                <a:cs typeface="Arial" panose="020B0604020202020204" pitchFamily="34" charset="0"/>
              </a:rPr>
              <a:t> 2022; Stanovich and West, 1997)</a:t>
            </a:r>
            <a:endParaRPr lang="en-US" sz="3200" dirty="0">
              <a:solidFill>
                <a:prstClr val="black"/>
              </a:solidFill>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Overconfidence is a driver of optimistic predictions </a:t>
            </a:r>
            <a:r>
              <a:rPr lang="en-US"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e.g., Dunning et al., 1990; </a:t>
            </a:r>
            <a:r>
              <a:rPr lang="en-GB" sz="1600" dirty="0" err="1">
                <a:latin typeface="Arial" panose="020B0604020202020204" pitchFamily="34" charset="0"/>
                <a:cs typeface="Arial" panose="020B0604020202020204" pitchFamily="34" charset="0"/>
              </a:rPr>
              <a:t>Ulkumen</a:t>
            </a:r>
            <a:r>
              <a:rPr lang="en-GB" sz="1600" dirty="0">
                <a:latin typeface="Arial" panose="020B0604020202020204" pitchFamily="34" charset="0"/>
                <a:cs typeface="Arial" panose="020B0604020202020204" pitchFamily="34" charset="0"/>
              </a:rPr>
              <a:t> et al., 2008)</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US" sz="3200" dirty="0">
                <a:latin typeface="Arial" panose="020B0604020202020204" pitchFamily="34" charset="0"/>
                <a:cs typeface="Arial" panose="020B0604020202020204" pitchFamily="34" charset="0"/>
                <a:sym typeface="Wingdings" panose="05000000000000000000" pitchFamily="2" charset="2"/>
              </a:rPr>
              <a:t>People </a:t>
            </a:r>
            <a:r>
              <a:rPr lang="en-US" sz="3200" b="1" i="1" dirty="0">
                <a:latin typeface="Arial" panose="020B0604020202020204" pitchFamily="34" charset="0"/>
                <a:cs typeface="Arial" panose="020B0604020202020204" pitchFamily="34" charset="0"/>
                <a:sym typeface="Wingdings" panose="05000000000000000000" pitchFamily="2" charset="2"/>
              </a:rPr>
              <a:t>might</a:t>
            </a:r>
            <a:r>
              <a:rPr lang="en-US" sz="3200" dirty="0">
                <a:latin typeface="Arial" panose="020B0604020202020204" pitchFamily="34" charset="0"/>
                <a:cs typeface="Arial" panose="020B0604020202020204" pitchFamily="34" charset="0"/>
                <a:sym typeface="Wingdings" panose="05000000000000000000" pitchFamily="2" charset="2"/>
              </a:rPr>
              <a:t> overpredict their total income in part because they overpredict their hourly wage</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955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046988"/>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per hour</a:t>
            </a:r>
          </a:p>
          <a:p>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Reservation wages are tied to expected wages </a:t>
            </a:r>
            <a:r>
              <a:rPr lang="en-US" sz="1600" dirty="0">
                <a:latin typeface="Arial" panose="020B0604020202020204" pitchFamily="34" charset="0"/>
                <a:cs typeface="Arial" panose="020B0604020202020204" pitchFamily="34" charset="0"/>
              </a:rPr>
              <a:t>(Brown and Taylor 2013)</a:t>
            </a: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Market competition sets ceiling </a:t>
            </a:r>
            <a:r>
              <a:rPr lang="en-GB" sz="1600" dirty="0">
                <a:latin typeface="Arial" panose="020B0604020202020204" pitchFamily="34" charset="0"/>
                <a:cs typeface="Arial" panose="020B0604020202020204" pitchFamily="34" charset="0"/>
              </a:rPr>
              <a:t>(Hall and Krueger, 2018)</a:t>
            </a:r>
            <a:endParaRPr lang="en-GB"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GB" sz="3200" dirty="0">
                <a:latin typeface="Arial" panose="020B0604020202020204" pitchFamily="34" charset="0"/>
                <a:cs typeface="Arial" panose="020B0604020202020204" pitchFamily="34" charset="0"/>
              </a:rPr>
              <a:t>Hourly wage shocks tend to be positive</a:t>
            </a:r>
          </a:p>
          <a:p>
            <a:pPr marL="514350" indent="-514350">
              <a:buFont typeface="Arial" panose="020B0604020202020204" pitchFamily="34" charset="0"/>
              <a:buChar char="•"/>
            </a:pPr>
            <a:r>
              <a:rPr lang="en-GB" sz="3200" dirty="0">
                <a:latin typeface="Arial" panose="020B0604020202020204" pitchFamily="34" charset="0"/>
                <a:cs typeface="Arial" panose="020B0604020202020204" pitchFamily="34" charset="0"/>
              </a:rPr>
              <a:t>Hourly wages on Uber are relatively stable </a:t>
            </a:r>
            <a:r>
              <a:rPr lang="en-GB" sz="1600" dirty="0">
                <a:latin typeface="Arial" panose="020B0604020202020204" pitchFamily="34" charset="0"/>
                <a:cs typeface="Arial" panose="020B0604020202020204" pitchFamily="34" charset="0"/>
              </a:rPr>
              <a:t>(Hall and Krueger, 2018)</a:t>
            </a:r>
          </a:p>
          <a:p>
            <a:pPr marL="457200" indent="-457200">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70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5" name="TextBox 4">
            <a:extLst>
              <a:ext uri="{FF2B5EF4-FFF2-40B4-BE49-F238E27FC236}">
                <a16:creationId xmlns:a16="http://schemas.microsoft.com/office/drawing/2014/main" id="{D03C4330-C9EB-9830-EF21-63967C5BA59A}"/>
              </a:ext>
            </a:extLst>
          </p:cNvPr>
          <p:cNvSpPr txBox="1"/>
          <p:nvPr/>
        </p:nvSpPr>
        <p:spPr>
          <a:xfrm>
            <a:off x="0" y="881829"/>
            <a:ext cx="12192000" cy="193899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H2</a:t>
            </a:r>
            <a:r>
              <a:rPr lang="en-US" sz="3200" dirty="0">
                <a:latin typeface="Arial" panose="020B0604020202020204" pitchFamily="34" charset="0"/>
                <a:cs typeface="Arial" panose="020B0604020202020204" pitchFamily="34" charset="0"/>
              </a:rPr>
              <a:t>: People tend to overpredict their gig hours more than hourly wage.</a:t>
            </a:r>
          </a:p>
        </p:txBody>
      </p:sp>
    </p:spTree>
    <p:extLst>
      <p:ext uri="{BB962C8B-B14F-4D97-AF65-F5344CB8AC3E}">
        <p14:creationId xmlns:p14="http://schemas.microsoft.com/office/powerpoint/2010/main" val="23865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71B2E-FF81-C1D8-4FE4-6BB05CAE2799}"/>
              </a:ext>
            </a:extLst>
          </p:cNvPr>
          <p:cNvPicPr>
            <a:picLocks noChangeAspect="1"/>
          </p:cNvPicPr>
          <p:nvPr/>
        </p:nvPicPr>
        <p:blipFill>
          <a:blip r:embed="rId3"/>
          <a:stretch>
            <a:fillRect/>
          </a:stretch>
        </p:blipFill>
        <p:spPr>
          <a:xfrm>
            <a:off x="10801948" y="5486399"/>
            <a:ext cx="1390052" cy="1371600"/>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The App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447645"/>
          </a:xfrm>
          <a:prstGeom prst="rect">
            <a:avLst/>
          </a:prstGeom>
          <a:noFill/>
        </p:spPr>
        <p:txBody>
          <a:bodyPr wrap="square" rtlCol="0">
            <a:spAutoFit/>
          </a:bodyPr>
          <a:lstStyle/>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Examine the magnitude, prevalence, and persistence of the bias for weekly and monthly predictions</a:t>
            </a:r>
            <a:endParaRPr lang="en-US" sz="2800" dirty="0">
              <a:effectLst/>
              <a:latin typeface="Arial" panose="020B0604020202020204" pitchFamily="34" charset="0"/>
              <a:ea typeface="Arial" panose="020B0604020202020204" pitchFamily="34" charset="0"/>
            </a:endParaRPr>
          </a:p>
          <a:p>
            <a:pPr marL="514350" indent="-514350">
              <a:buFont typeface="+mj-lt"/>
              <a:buAutoNum type="arabicPeriod" startAt="2"/>
            </a:pPr>
            <a:endParaRPr lang="en-US" sz="32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endParaRPr lang="en-US" sz="1200" b="1" u="sng"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Conducted in partnership with KABU</a:t>
            </a:r>
          </a:p>
          <a:p>
            <a:pPr lvl="0"/>
            <a:endParaRPr lang="en-US" sz="1200" dirty="0">
              <a:solidFill>
                <a:prstClr val="black"/>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 gig income for the next week and next month</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Wave 1: n = 49,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41.8, 100% men</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Wave 2: n = 39,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42.5, 100% men</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702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The App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0737669" cy="6186309"/>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Please take some time to estimate the total amount of money you will earn working for KABU in the next week.</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How much money do you estimate you will earn (in total) working for KABU in the next week?</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Over the past eight weeks, what percentage of your total income did you earn driving for KABU? (0-10%, 11-20%, ...)</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How long have you been driving for KABU? (less than one month, 1-3 months, …)</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Eight weeks of pre-study earnings data</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59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9" name="TextBox 8">
            <a:extLst>
              <a:ext uri="{FF2B5EF4-FFF2-40B4-BE49-F238E27FC236}">
                <a16:creationId xmlns:a16="http://schemas.microsoft.com/office/drawing/2014/main" id="{724CDA7F-FFDD-8AA9-8F3B-B497BB374FFA}"/>
              </a:ext>
            </a:extLst>
          </p:cNvPr>
          <p:cNvSpPr txBox="1"/>
          <p:nvPr/>
        </p:nvSpPr>
        <p:spPr>
          <a:xfrm>
            <a:off x="3044142" y="881829"/>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Week</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$132.07 (28.3%) </a:t>
            </a:r>
          </a:p>
          <a:p>
            <a:pPr algn="ctr"/>
            <a:r>
              <a:rPr lang="en-US" dirty="0">
                <a:latin typeface="Times New Roman" panose="02020603050405020304" pitchFamily="18" charset="0"/>
                <a:ea typeface="Calibri" panose="020F0502020204030204" pitchFamily="34" charset="0"/>
              </a:rPr>
              <a:t>t(48) = 4.01, </a:t>
            </a:r>
            <a:r>
              <a:rPr lang="en-US" i="1" dirty="0">
                <a:latin typeface="Times New Roman" panose="02020603050405020304" pitchFamily="18" charset="0"/>
                <a:ea typeface="Calibri" panose="020F0502020204030204" pitchFamily="34" charset="0"/>
              </a:rPr>
              <a:t>p</a:t>
            </a:r>
            <a:r>
              <a:rPr lang="en-US" dirty="0">
                <a:latin typeface="Times New Roman" panose="02020603050405020304" pitchFamily="18" charset="0"/>
                <a:ea typeface="Calibri" panose="020F0502020204030204" pitchFamily="34" charset="0"/>
              </a:rPr>
              <a:t> &lt; .001, d = .57</a:t>
            </a: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6B436D0-90FA-034C-1AE3-01D6A53DD32D}"/>
              </a:ext>
            </a:extLst>
          </p:cNvPr>
          <p:cNvPicPr>
            <a:picLocks noChangeAspect="1"/>
          </p:cNvPicPr>
          <p:nvPr/>
        </p:nvPicPr>
        <p:blipFill>
          <a:blip r:embed="rId3"/>
          <a:stretch>
            <a:fillRect/>
          </a:stretch>
        </p:blipFill>
        <p:spPr>
          <a:xfrm>
            <a:off x="2246811" y="2204214"/>
            <a:ext cx="7177987" cy="4549941"/>
          </a:xfrm>
          <a:prstGeom prst="rect">
            <a:avLst/>
          </a:prstGeom>
        </p:spPr>
      </p:pic>
      <p:sp>
        <p:nvSpPr>
          <p:cNvPr id="5" name="TextBox 4">
            <a:extLst>
              <a:ext uri="{FF2B5EF4-FFF2-40B4-BE49-F238E27FC236}">
                <a16:creationId xmlns:a16="http://schemas.microsoft.com/office/drawing/2014/main" id="{321C3CEC-56F3-F2E7-CE11-D34CBE8148C6}"/>
              </a:ext>
            </a:extLst>
          </p:cNvPr>
          <p:cNvSpPr txBox="1"/>
          <p:nvPr/>
        </p:nvSpPr>
        <p:spPr>
          <a:xfrm>
            <a:off x="8394708" y="6488667"/>
            <a:ext cx="2060179" cy="369332"/>
          </a:xfrm>
          <a:prstGeom prst="rect">
            <a:avLst/>
          </a:prstGeom>
          <a:noFill/>
        </p:spPr>
        <p:txBody>
          <a:bodyPr wrap="none" rtlCol="0">
            <a:spAutoFit/>
          </a:bodyPr>
          <a:lstStyle/>
          <a:p>
            <a:r>
              <a:rPr lang="en-US" sz="1800" dirty="0">
                <a:effectLst/>
                <a:latin typeface="Times New Roman" panose="02020603050405020304" pitchFamily="18" charset="0"/>
                <a:ea typeface="Calibri" panose="020F0502020204030204" pitchFamily="34" charset="0"/>
              </a:rPr>
              <a:t>r(47) = .87,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21AF2940-1192-F7AF-3869-88222E58FBEE}"/>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53915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graphicFrame>
        <p:nvGraphicFramePr>
          <p:cNvPr id="7" name="Chart 6">
            <a:extLst>
              <a:ext uri="{FF2B5EF4-FFF2-40B4-BE49-F238E27FC236}">
                <a16:creationId xmlns:a16="http://schemas.microsoft.com/office/drawing/2014/main" id="{28951E98-4DDB-C9BB-1AD1-7B442EFF8D01}"/>
              </a:ext>
            </a:extLst>
          </p:cNvPr>
          <p:cNvGraphicFramePr/>
          <p:nvPr>
            <p:extLst>
              <p:ext uri="{D42A27DB-BD31-4B8C-83A1-F6EECF244321}">
                <p14:modId xmlns:p14="http://schemas.microsoft.com/office/powerpoint/2010/main" val="1866703174"/>
              </p:ext>
            </p:extLst>
          </p:nvPr>
        </p:nvGraphicFramePr>
        <p:xfrm>
          <a:off x="945054" y="2238360"/>
          <a:ext cx="2624328" cy="1746504"/>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F52056AE-E2FC-816E-0BD2-2FA3CAD9D7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138582" y="4152275"/>
            <a:ext cx="2688640" cy="1911273"/>
          </a:xfrm>
          <a:prstGeom prst="rect">
            <a:avLst/>
          </a:prstGeom>
          <a:ln>
            <a:solidFill>
              <a:schemeClr val="accent1">
                <a:lumMod val="75000"/>
              </a:schemeClr>
            </a:solidFill>
          </a:ln>
        </p:spPr>
      </p:pic>
      <p:sp>
        <p:nvSpPr>
          <p:cNvPr id="14" name="TextBox 13">
            <a:extLst>
              <a:ext uri="{FF2B5EF4-FFF2-40B4-BE49-F238E27FC236}">
                <a16:creationId xmlns:a16="http://schemas.microsoft.com/office/drawing/2014/main" id="{825BE85D-4E41-0836-3339-FF91147F5A0A}"/>
              </a:ext>
            </a:extLst>
          </p:cNvPr>
          <p:cNvSpPr txBox="1"/>
          <p:nvPr/>
        </p:nvSpPr>
        <p:spPr>
          <a:xfrm>
            <a:off x="945054" y="4136047"/>
            <a:ext cx="2624328" cy="1631216"/>
          </a:xfrm>
          <a:prstGeom prst="rect">
            <a:avLst/>
          </a:prstGeom>
          <a:noFill/>
        </p:spPr>
        <p:txBody>
          <a:bodyPr wrap="square" rtlCol="0">
            <a:spAutoFit/>
          </a:bodyPr>
          <a:lstStyle/>
          <a:p>
            <a:pPr algn="ctr"/>
            <a:r>
              <a:rPr lang="en-CA" sz="2800" dirty="0">
                <a:latin typeface="Arial" panose="020B0604020202020204" pitchFamily="34" charset="0"/>
                <a:cs typeface="Arial" panose="020B0604020202020204" pitchFamily="34" charset="0"/>
              </a:rPr>
              <a:t>Over 65% of US consumers predict income</a:t>
            </a:r>
          </a:p>
          <a:p>
            <a:pPr algn="ctr"/>
            <a:r>
              <a:rPr lang="en-CA" sz="1600" dirty="0">
                <a:latin typeface="Arial" panose="020B0604020202020204" pitchFamily="34" charset="0"/>
                <a:cs typeface="Arial" panose="020B0604020202020204" pitchFamily="34" charset="0"/>
              </a:rPr>
              <a:t>(Zhang et al. 2020)</a:t>
            </a:r>
          </a:p>
        </p:txBody>
      </p:sp>
      <p:pic>
        <p:nvPicPr>
          <p:cNvPr id="1026" name="Picture 2" descr="Free Man Looking at an Empty Wallet  Stock Photo">
            <a:extLst>
              <a:ext uri="{FF2B5EF4-FFF2-40B4-BE49-F238E27FC236}">
                <a16:creationId xmlns:a16="http://schemas.microsoft.com/office/drawing/2014/main" id="{50F79EBD-BC6F-31E4-5719-5A9C9AC812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6514" y="1735994"/>
            <a:ext cx="2690708" cy="17938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6FC6791-7E35-01CE-524F-B4EF90942AD2}"/>
              </a:ext>
            </a:extLst>
          </p:cNvPr>
          <p:cNvPicPr>
            <a:picLocks noChangeAspect="1"/>
          </p:cNvPicPr>
          <p:nvPr/>
        </p:nvPicPr>
        <p:blipFill>
          <a:blip r:embed="rId6"/>
          <a:stretch>
            <a:fillRect/>
          </a:stretch>
        </p:blipFill>
        <p:spPr>
          <a:xfrm>
            <a:off x="5123418" y="2329760"/>
            <a:ext cx="1285598" cy="2520000"/>
          </a:xfrm>
          <a:prstGeom prst="rect">
            <a:avLst/>
          </a:prstGeom>
        </p:spPr>
      </p:pic>
    </p:spTree>
    <p:extLst>
      <p:ext uri="{BB962C8B-B14F-4D97-AF65-F5344CB8AC3E}">
        <p14:creationId xmlns:p14="http://schemas.microsoft.com/office/powerpoint/2010/main" val="4043877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pic>
        <p:nvPicPr>
          <p:cNvPr id="7" name="Picture 6">
            <a:extLst>
              <a:ext uri="{FF2B5EF4-FFF2-40B4-BE49-F238E27FC236}">
                <a16:creationId xmlns:a16="http://schemas.microsoft.com/office/drawing/2014/main" id="{3EE61ECD-BB8D-2326-C498-CCFD1504E385}"/>
              </a:ext>
            </a:extLst>
          </p:cNvPr>
          <p:cNvPicPr>
            <a:picLocks noChangeAspect="1"/>
          </p:cNvPicPr>
          <p:nvPr/>
        </p:nvPicPr>
        <p:blipFill>
          <a:blip r:embed="rId3"/>
          <a:stretch>
            <a:fillRect/>
          </a:stretch>
        </p:blipFill>
        <p:spPr>
          <a:xfrm>
            <a:off x="2033587" y="2066925"/>
            <a:ext cx="8124825" cy="4791075"/>
          </a:xfrm>
          <a:prstGeom prst="rect">
            <a:avLst/>
          </a:prstGeom>
        </p:spPr>
      </p:pic>
      <p:sp>
        <p:nvSpPr>
          <p:cNvPr id="5" name="TextBox 4">
            <a:extLst>
              <a:ext uri="{FF2B5EF4-FFF2-40B4-BE49-F238E27FC236}">
                <a16:creationId xmlns:a16="http://schemas.microsoft.com/office/drawing/2014/main" id="{5DC634E2-E342-2B84-E97F-63EE354C0B44}"/>
              </a:ext>
            </a:extLst>
          </p:cNvPr>
          <p:cNvSpPr txBox="1"/>
          <p:nvPr/>
        </p:nvSpPr>
        <p:spPr>
          <a:xfrm>
            <a:off x="3511643" y="1421171"/>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24.5%</a:t>
            </a:r>
          </a:p>
        </p:txBody>
      </p:sp>
      <p:sp>
        <p:nvSpPr>
          <p:cNvPr id="4" name="TextBox 3">
            <a:extLst>
              <a:ext uri="{FF2B5EF4-FFF2-40B4-BE49-F238E27FC236}">
                <a16:creationId xmlns:a16="http://schemas.microsoft.com/office/drawing/2014/main" id="{6DEC37BC-E5FD-98B7-BC17-1F483EAE8404}"/>
              </a:ext>
            </a:extLst>
          </p:cNvPr>
          <p:cNvSpPr txBox="1"/>
          <p:nvPr/>
        </p:nvSpPr>
        <p:spPr>
          <a:xfrm>
            <a:off x="6811386" y="1421171"/>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75.5%</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017252" y="840676"/>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231829"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7897C1D3-69A1-1A4A-32B6-889B4634114B}"/>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1916184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308B66-BC09-B256-B71A-DAC653FA6E1B}"/>
              </a:ext>
            </a:extLst>
          </p:cNvPr>
          <p:cNvPicPr>
            <a:picLocks noChangeAspect="1"/>
          </p:cNvPicPr>
          <p:nvPr/>
        </p:nvPicPr>
        <p:blipFill>
          <a:blip r:embed="rId3"/>
          <a:stretch>
            <a:fillRect/>
          </a:stretch>
        </p:blipFill>
        <p:spPr>
          <a:xfrm>
            <a:off x="2362200" y="2129553"/>
            <a:ext cx="7513320" cy="4695825"/>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10" name="TextBox 9">
            <a:extLst>
              <a:ext uri="{FF2B5EF4-FFF2-40B4-BE49-F238E27FC236}">
                <a16:creationId xmlns:a16="http://schemas.microsoft.com/office/drawing/2014/main" id="{94A6186B-67DA-370A-BCE2-99192BDC3DD1}"/>
              </a:ext>
            </a:extLst>
          </p:cNvPr>
          <p:cNvSpPr txBox="1"/>
          <p:nvPr/>
        </p:nvSpPr>
        <p:spPr>
          <a:xfrm>
            <a:off x="2979588" y="989520"/>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Month</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$347.43 (20.1%) </a:t>
            </a:r>
          </a:p>
          <a:p>
            <a:pPr algn="ctr"/>
            <a:r>
              <a:rPr lang="en-US" sz="1800" dirty="0">
                <a:effectLst/>
                <a:latin typeface="Times New Roman" panose="02020603050405020304" pitchFamily="18" charset="0"/>
                <a:ea typeface="Calibri" panose="020F0502020204030204" pitchFamily="34" charset="0"/>
              </a:rPr>
              <a:t>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A871F6-465C-FD98-9FF4-F88D30282B57}"/>
              </a:ext>
            </a:extLst>
          </p:cNvPr>
          <p:cNvSpPr txBox="1"/>
          <p:nvPr/>
        </p:nvSpPr>
        <p:spPr>
          <a:xfrm>
            <a:off x="8281852" y="6488668"/>
            <a:ext cx="2060179" cy="369332"/>
          </a:xfrm>
          <a:prstGeom prst="rect">
            <a:avLst/>
          </a:prstGeom>
          <a:noFill/>
        </p:spPr>
        <p:txBody>
          <a:bodyPr wrap="none" rtlCol="0">
            <a:spAutoFit/>
          </a:bodyPr>
          <a:lstStyle/>
          <a:p>
            <a:r>
              <a:rPr lang="en-US" sz="1800" dirty="0">
                <a:effectLst/>
                <a:latin typeface="Times New Roman" panose="02020603050405020304" pitchFamily="18" charset="0"/>
                <a:ea typeface="Calibri" panose="020F0502020204030204" pitchFamily="34" charset="0"/>
              </a:rPr>
              <a:t>r(47) = .90,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63DEAA6D-B825-98CB-CE27-82FB785A5FA9}"/>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4257450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3931194"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27.1%</a:t>
            </a:r>
          </a:p>
        </p:txBody>
      </p:sp>
      <p:sp>
        <p:nvSpPr>
          <p:cNvPr id="4" name="TextBox 3">
            <a:extLst>
              <a:ext uri="{FF2B5EF4-FFF2-40B4-BE49-F238E27FC236}">
                <a16:creationId xmlns:a16="http://schemas.microsoft.com/office/drawing/2014/main" id="{6DEC37BC-E5FD-98B7-BC17-1F483EAE8404}"/>
              </a:ext>
            </a:extLst>
          </p:cNvPr>
          <p:cNvSpPr txBox="1"/>
          <p:nvPr/>
        </p:nvSpPr>
        <p:spPr>
          <a:xfrm>
            <a:off x="7185044"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72.9%</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436803"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672892"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8527D611-44D8-2B9E-844D-9D9B1D69D741}"/>
              </a:ext>
            </a:extLst>
          </p:cNvPr>
          <p:cNvPicPr>
            <a:picLocks noChangeAspect="1"/>
          </p:cNvPicPr>
          <p:nvPr/>
        </p:nvPicPr>
        <p:blipFill>
          <a:blip r:embed="rId3"/>
          <a:stretch>
            <a:fillRect/>
          </a:stretch>
        </p:blipFill>
        <p:spPr>
          <a:xfrm>
            <a:off x="2033587" y="2066925"/>
            <a:ext cx="8124825" cy="4791075"/>
          </a:xfrm>
          <a:prstGeom prst="rect">
            <a:avLst/>
          </a:prstGeom>
        </p:spPr>
      </p:pic>
      <p:pic>
        <p:nvPicPr>
          <p:cNvPr id="7" name="Picture 6">
            <a:extLst>
              <a:ext uri="{FF2B5EF4-FFF2-40B4-BE49-F238E27FC236}">
                <a16:creationId xmlns:a16="http://schemas.microsoft.com/office/drawing/2014/main" id="{406D7106-19F5-B98F-0CD9-5FEBED8EF2BD}"/>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1278763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9" name="TextBox 8">
            <a:extLst>
              <a:ext uri="{FF2B5EF4-FFF2-40B4-BE49-F238E27FC236}">
                <a16:creationId xmlns:a16="http://schemas.microsoft.com/office/drawing/2014/main" id="{724CDA7F-FFDD-8AA9-8F3B-B497BB374FFA}"/>
              </a:ext>
            </a:extLst>
          </p:cNvPr>
          <p:cNvSpPr txBox="1"/>
          <p:nvPr/>
        </p:nvSpPr>
        <p:spPr>
          <a:xfrm>
            <a:off x="3048000" y="1314487"/>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Week</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$118.82 (22.1%)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.034)</a:t>
            </a:r>
          </a:p>
        </p:txBody>
      </p:sp>
      <p:pic>
        <p:nvPicPr>
          <p:cNvPr id="3" name="Picture 2">
            <a:extLst>
              <a:ext uri="{FF2B5EF4-FFF2-40B4-BE49-F238E27FC236}">
                <a16:creationId xmlns:a16="http://schemas.microsoft.com/office/drawing/2014/main" id="{06B436D0-90FA-034C-1AE3-01D6A53DD32D}"/>
              </a:ext>
            </a:extLst>
          </p:cNvPr>
          <p:cNvPicPr>
            <a:picLocks noChangeAspect="1"/>
          </p:cNvPicPr>
          <p:nvPr/>
        </p:nvPicPr>
        <p:blipFill>
          <a:blip r:embed="rId3"/>
          <a:stretch>
            <a:fillRect/>
          </a:stretch>
        </p:blipFill>
        <p:spPr>
          <a:xfrm>
            <a:off x="3090411" y="2707176"/>
            <a:ext cx="6011177" cy="3810330"/>
          </a:xfrm>
          <a:prstGeom prst="rect">
            <a:avLst/>
          </a:prstGeom>
        </p:spPr>
      </p:pic>
      <p:pic>
        <p:nvPicPr>
          <p:cNvPr id="4" name="Picture 3">
            <a:extLst>
              <a:ext uri="{FF2B5EF4-FFF2-40B4-BE49-F238E27FC236}">
                <a16:creationId xmlns:a16="http://schemas.microsoft.com/office/drawing/2014/main" id="{CDADBC27-AF26-1DF7-4C50-7D856F39445F}"/>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682798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3931194"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28.9%</a:t>
            </a:r>
          </a:p>
        </p:txBody>
      </p:sp>
      <p:sp>
        <p:nvSpPr>
          <p:cNvPr id="4" name="TextBox 3">
            <a:extLst>
              <a:ext uri="{FF2B5EF4-FFF2-40B4-BE49-F238E27FC236}">
                <a16:creationId xmlns:a16="http://schemas.microsoft.com/office/drawing/2014/main" id="{6DEC37BC-E5FD-98B7-BC17-1F483EAE8404}"/>
              </a:ext>
            </a:extLst>
          </p:cNvPr>
          <p:cNvSpPr txBox="1"/>
          <p:nvPr/>
        </p:nvSpPr>
        <p:spPr>
          <a:xfrm>
            <a:off x="7185044"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71.1%</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436803"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672892"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16B784BC-AAC6-5D0D-1198-500955B0C486}"/>
              </a:ext>
            </a:extLst>
          </p:cNvPr>
          <p:cNvPicPr>
            <a:picLocks noChangeAspect="1"/>
          </p:cNvPicPr>
          <p:nvPr/>
        </p:nvPicPr>
        <p:blipFill>
          <a:blip r:embed="rId3"/>
          <a:stretch>
            <a:fillRect/>
          </a:stretch>
        </p:blipFill>
        <p:spPr>
          <a:xfrm>
            <a:off x="2033587" y="2066925"/>
            <a:ext cx="8124825" cy="4791075"/>
          </a:xfrm>
          <a:prstGeom prst="rect">
            <a:avLst/>
          </a:prstGeom>
        </p:spPr>
      </p:pic>
      <p:pic>
        <p:nvPicPr>
          <p:cNvPr id="3" name="Picture 2">
            <a:extLst>
              <a:ext uri="{FF2B5EF4-FFF2-40B4-BE49-F238E27FC236}">
                <a16:creationId xmlns:a16="http://schemas.microsoft.com/office/drawing/2014/main" id="{3B1FB529-6C66-742D-B74F-21A610BB13B9}"/>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3924618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10" name="TextBox 9">
            <a:extLst>
              <a:ext uri="{FF2B5EF4-FFF2-40B4-BE49-F238E27FC236}">
                <a16:creationId xmlns:a16="http://schemas.microsoft.com/office/drawing/2014/main" id="{94A6186B-67DA-370A-BCE2-99192BDC3DD1}"/>
              </a:ext>
            </a:extLst>
          </p:cNvPr>
          <p:cNvSpPr txBox="1"/>
          <p:nvPr/>
        </p:nvSpPr>
        <p:spPr>
          <a:xfrm>
            <a:off x="3040548" y="1309560"/>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Month</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$610.57 (27.8%)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.003)</a:t>
            </a:r>
          </a:p>
        </p:txBody>
      </p:sp>
      <p:pic>
        <p:nvPicPr>
          <p:cNvPr id="5" name="Picture 4">
            <a:extLst>
              <a:ext uri="{FF2B5EF4-FFF2-40B4-BE49-F238E27FC236}">
                <a16:creationId xmlns:a16="http://schemas.microsoft.com/office/drawing/2014/main" id="{DF308B66-BC09-B256-B71A-DAC653FA6E1B}"/>
              </a:ext>
            </a:extLst>
          </p:cNvPr>
          <p:cNvPicPr>
            <a:picLocks noChangeAspect="1"/>
          </p:cNvPicPr>
          <p:nvPr/>
        </p:nvPicPr>
        <p:blipFill>
          <a:blip r:embed="rId3"/>
          <a:stretch>
            <a:fillRect/>
          </a:stretch>
        </p:blipFill>
        <p:spPr>
          <a:xfrm>
            <a:off x="3040548" y="2777553"/>
            <a:ext cx="6096528" cy="3810330"/>
          </a:xfrm>
          <a:prstGeom prst="rect">
            <a:avLst/>
          </a:prstGeom>
        </p:spPr>
      </p:pic>
      <p:pic>
        <p:nvPicPr>
          <p:cNvPr id="3" name="Picture 2">
            <a:extLst>
              <a:ext uri="{FF2B5EF4-FFF2-40B4-BE49-F238E27FC236}">
                <a16:creationId xmlns:a16="http://schemas.microsoft.com/office/drawing/2014/main" id="{3977CDA8-7B42-8800-D53B-9B68C43E87EC}"/>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2639904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4124833"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15.8%</a:t>
            </a:r>
          </a:p>
        </p:txBody>
      </p:sp>
      <p:sp>
        <p:nvSpPr>
          <p:cNvPr id="4" name="TextBox 3">
            <a:extLst>
              <a:ext uri="{FF2B5EF4-FFF2-40B4-BE49-F238E27FC236}">
                <a16:creationId xmlns:a16="http://schemas.microsoft.com/office/drawing/2014/main" id="{6DEC37BC-E5FD-98B7-BC17-1F483EAE8404}"/>
              </a:ext>
            </a:extLst>
          </p:cNvPr>
          <p:cNvSpPr txBox="1"/>
          <p:nvPr/>
        </p:nvSpPr>
        <p:spPr>
          <a:xfrm>
            <a:off x="7378683"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84.2%</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630442"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866531"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C64BD7FF-657A-8963-7461-407BADD5F289}"/>
              </a:ext>
            </a:extLst>
          </p:cNvPr>
          <p:cNvPicPr>
            <a:picLocks noChangeAspect="1"/>
          </p:cNvPicPr>
          <p:nvPr/>
        </p:nvPicPr>
        <p:blipFill>
          <a:blip r:embed="rId3"/>
          <a:stretch>
            <a:fillRect/>
          </a:stretch>
        </p:blipFill>
        <p:spPr>
          <a:xfrm>
            <a:off x="2033587" y="2066925"/>
            <a:ext cx="8124825" cy="4791075"/>
          </a:xfrm>
          <a:prstGeom prst="rect">
            <a:avLst/>
          </a:prstGeom>
        </p:spPr>
      </p:pic>
      <p:pic>
        <p:nvPicPr>
          <p:cNvPr id="7" name="Picture 6">
            <a:extLst>
              <a:ext uri="{FF2B5EF4-FFF2-40B4-BE49-F238E27FC236}">
                <a16:creationId xmlns:a16="http://schemas.microsoft.com/office/drawing/2014/main" id="{DBC15D7C-8B88-6EB2-D078-415CF1E6DB21}"/>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3970686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Bias Score Correlations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bias scores</a:t>
            </a:r>
          </a:p>
        </p:txBody>
      </p:sp>
      <p:pic>
        <p:nvPicPr>
          <p:cNvPr id="3" name="Picture 2">
            <a:extLst>
              <a:ext uri="{FF2B5EF4-FFF2-40B4-BE49-F238E27FC236}">
                <a16:creationId xmlns:a16="http://schemas.microsoft.com/office/drawing/2014/main" id="{440652A1-BD57-D42C-793A-634808C6DD3D}"/>
              </a:ext>
            </a:extLst>
          </p:cNvPr>
          <p:cNvPicPr>
            <a:picLocks noChangeAspect="1"/>
          </p:cNvPicPr>
          <p:nvPr/>
        </p:nvPicPr>
        <p:blipFill>
          <a:blip r:embed="rId3"/>
          <a:stretch>
            <a:fillRect/>
          </a:stretch>
        </p:blipFill>
        <p:spPr>
          <a:xfrm>
            <a:off x="3810000" y="2724150"/>
            <a:ext cx="4572000" cy="2551814"/>
          </a:xfrm>
          <a:prstGeom prst="rect">
            <a:avLst/>
          </a:prstGeom>
        </p:spPr>
      </p:pic>
      <p:sp>
        <p:nvSpPr>
          <p:cNvPr id="4" name="Oval 3">
            <a:extLst>
              <a:ext uri="{FF2B5EF4-FFF2-40B4-BE49-F238E27FC236}">
                <a16:creationId xmlns:a16="http://schemas.microsoft.com/office/drawing/2014/main" id="{344B68C5-A706-5C14-CBF7-F5BEB5BC0731}"/>
              </a:ext>
            </a:extLst>
          </p:cNvPr>
          <p:cNvSpPr/>
          <p:nvPr/>
        </p:nvSpPr>
        <p:spPr>
          <a:xfrm>
            <a:off x="5108449" y="4133088"/>
            <a:ext cx="847344"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288C5A4-D6DF-6AAE-2E55-19E933976D16}"/>
              </a:ext>
            </a:extLst>
          </p:cNvPr>
          <p:cNvSpPr/>
          <p:nvPr/>
        </p:nvSpPr>
        <p:spPr>
          <a:xfrm>
            <a:off x="6236208" y="4480560"/>
            <a:ext cx="847344"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024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078313"/>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not correlated with gig experience </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not correlated with % of income earned from gig</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a:t>
            </a:r>
            <a:r>
              <a:rPr lang="en-US" sz="3200" i="1" dirty="0">
                <a:latin typeface="Arial" panose="020B0604020202020204" pitchFamily="34" charset="0"/>
                <a:cs typeface="Arial" panose="020B0604020202020204" pitchFamily="34" charset="0"/>
              </a:rPr>
              <a:t>is</a:t>
            </a:r>
            <a:r>
              <a:rPr lang="en-US" sz="3200" dirty="0">
                <a:latin typeface="Arial" panose="020B0604020202020204" pitchFamily="34" charset="0"/>
                <a:cs typeface="Arial" panose="020B0604020202020204" pitchFamily="34" charset="0"/>
              </a:rPr>
              <a:t> correlated with pre-study income variability</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6E1196D-B2A2-4478-4CCC-6B4A317849B7}"/>
              </a:ext>
            </a:extLst>
          </p:cNvPr>
          <p:cNvPicPr>
            <a:picLocks noChangeAspect="1"/>
          </p:cNvPicPr>
          <p:nvPr/>
        </p:nvPicPr>
        <p:blipFill>
          <a:blip r:embed="rId3"/>
          <a:stretch>
            <a:fillRect/>
          </a:stretch>
        </p:blipFill>
        <p:spPr>
          <a:xfrm>
            <a:off x="2036717" y="1511844"/>
            <a:ext cx="4114800" cy="1440950"/>
          </a:xfrm>
          <a:prstGeom prst="rect">
            <a:avLst/>
          </a:prstGeom>
        </p:spPr>
      </p:pic>
      <p:pic>
        <p:nvPicPr>
          <p:cNvPr id="7" name="Picture 6">
            <a:extLst>
              <a:ext uri="{FF2B5EF4-FFF2-40B4-BE49-F238E27FC236}">
                <a16:creationId xmlns:a16="http://schemas.microsoft.com/office/drawing/2014/main" id="{21A1B88C-A06B-74F0-592B-A87438EB4348}"/>
              </a:ext>
            </a:extLst>
          </p:cNvPr>
          <p:cNvPicPr>
            <a:picLocks noChangeAspect="1"/>
          </p:cNvPicPr>
          <p:nvPr/>
        </p:nvPicPr>
        <p:blipFill>
          <a:blip r:embed="rId4"/>
          <a:stretch>
            <a:fillRect/>
          </a:stretch>
        </p:blipFill>
        <p:spPr>
          <a:xfrm>
            <a:off x="2036717" y="3535185"/>
            <a:ext cx="4114800" cy="1440950"/>
          </a:xfrm>
          <a:prstGeom prst="rect">
            <a:avLst/>
          </a:prstGeom>
        </p:spPr>
      </p:pic>
      <p:pic>
        <p:nvPicPr>
          <p:cNvPr id="9" name="Picture 8">
            <a:extLst>
              <a:ext uri="{FF2B5EF4-FFF2-40B4-BE49-F238E27FC236}">
                <a16:creationId xmlns:a16="http://schemas.microsoft.com/office/drawing/2014/main" id="{E16E758C-FC2F-FD56-4A45-AA66DA11FBA8}"/>
              </a:ext>
            </a:extLst>
          </p:cNvPr>
          <p:cNvPicPr>
            <a:picLocks noChangeAspect="1"/>
          </p:cNvPicPr>
          <p:nvPr/>
        </p:nvPicPr>
        <p:blipFill>
          <a:blip r:embed="rId5"/>
          <a:stretch>
            <a:fillRect/>
          </a:stretch>
        </p:blipFill>
        <p:spPr>
          <a:xfrm>
            <a:off x="2036717" y="5417049"/>
            <a:ext cx="4114800" cy="1440951"/>
          </a:xfrm>
          <a:prstGeom prst="rect">
            <a:avLst/>
          </a:prstGeom>
        </p:spPr>
      </p:pic>
    </p:spTree>
    <p:extLst>
      <p:ext uri="{BB962C8B-B14F-4D97-AF65-F5344CB8AC3E}">
        <p14:creationId xmlns:p14="http://schemas.microsoft.com/office/powerpoint/2010/main" val="3338960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278094"/>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large, prevalent, and persistent</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associated with income variability, but not with gig experience or % of total income earned</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Limitations:</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Can’t observe hours (or hourly wage)</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Population is small</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5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1461994" y="215862"/>
            <a:ext cx="24951220" cy="3477875"/>
          </a:xfrm>
          <a:prstGeom prst="rect">
            <a:avLst/>
          </a:prstGeom>
          <a:noFill/>
        </p:spPr>
        <p:txBody>
          <a:bodyPr wrap="square" rtlCol="0">
            <a:spAutoFit/>
          </a:bodyPr>
          <a:lstStyle/>
          <a:p>
            <a:pPr marL="457200" indent="-457200">
              <a:buFont typeface="Arial" panose="020B0604020202020204" pitchFamily="34" charset="0"/>
              <a:buChar char="•"/>
            </a:pPr>
            <a:endParaRPr lang="en-GB" sz="1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2052" name="Picture 4">
            <a:extLst>
              <a:ext uri="{FF2B5EF4-FFF2-40B4-BE49-F238E27FC236}">
                <a16:creationId xmlns:a16="http://schemas.microsoft.com/office/drawing/2014/main" id="{85677418-FD22-49A1-6E6E-FCF73FE0F8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5393" y="1752878"/>
            <a:ext cx="6221531" cy="3881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544BF8-2C7B-DC4A-522C-ADFCC7EDEB76}"/>
              </a:ext>
            </a:extLst>
          </p:cNvPr>
          <p:cNvSpPr txBox="1"/>
          <p:nvPr/>
        </p:nvSpPr>
        <p:spPr>
          <a:xfrm>
            <a:off x="0" y="6088558"/>
            <a:ext cx="12191999" cy="769441"/>
          </a:xfrm>
          <a:prstGeom prst="rect">
            <a:avLst/>
          </a:prstGeom>
          <a:noFill/>
        </p:spPr>
        <p:txBody>
          <a:bodyPr wrap="square" rtlCol="0">
            <a:spAutoFit/>
          </a:bodyPr>
          <a:lstStyle/>
          <a:p>
            <a:pPr lvl="0" algn="ctr"/>
            <a:r>
              <a:rPr lang="en-US" sz="2800" dirty="0">
                <a:solidFill>
                  <a:prstClr val="black"/>
                </a:solidFill>
                <a:latin typeface="Arial Nova"/>
              </a:rPr>
              <a:t>Gig employment = temporary, freelance, or on-demand work </a:t>
            </a:r>
          </a:p>
          <a:p>
            <a:pPr lvl="0" algn="ctr"/>
            <a:r>
              <a:rPr lang="en-US" sz="1600" dirty="0">
                <a:solidFill>
                  <a:prstClr val="black"/>
                </a:solidFill>
                <a:latin typeface="Arial Nova"/>
              </a:rPr>
              <a:t>(Hershfield, Shu, and Benartzi, 2020; Ludwig et al., 2022)</a:t>
            </a:r>
            <a:endParaRPr lang="en-CA" sz="1600" dirty="0">
              <a:latin typeface="Arial Nova"/>
            </a:endParaRPr>
          </a:p>
        </p:txBody>
      </p:sp>
    </p:spTree>
    <p:extLst>
      <p:ext uri="{BB962C8B-B14F-4D97-AF65-F5344CB8AC3E}">
        <p14:creationId xmlns:p14="http://schemas.microsoft.com/office/powerpoint/2010/main" val="263248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Studies 2a-2c: The Diary Studies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893647"/>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Test H1 and H2</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r>
              <a:rPr lang="en-US" sz="3200" dirty="0">
                <a:effectLst/>
                <a:latin typeface="Arial" panose="020B0604020202020204" pitchFamily="34" charset="0"/>
                <a:ea typeface="Arial" panose="020B0604020202020204" pitchFamily="34" charset="0"/>
              </a:rPr>
              <a:t>Test across different gig platforms and recruitment channels</a:t>
            </a:r>
          </a:p>
          <a:p>
            <a:pPr marL="514350" indent="-514350">
              <a:buFont typeface="+mj-lt"/>
              <a:buAutoNum type="arabicPeriod" startAt="2"/>
            </a:pPr>
            <a:endParaRPr lang="en-US" sz="3200" dirty="0">
              <a:latin typeface="Arial" panose="020B0604020202020204" pitchFamily="34" charset="0"/>
              <a:ea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Predict income and hours for the next week</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r>
              <a:rPr lang="en-US" sz="3200" dirty="0">
                <a:latin typeface="Arial" panose="020B0604020202020204" pitchFamily="34" charset="0"/>
                <a:ea typeface="Arial" panose="020B0604020202020204" pitchFamily="34" charset="0"/>
              </a:rPr>
              <a:t>Report income and hours for the past week</a:t>
            </a:r>
          </a:p>
          <a:p>
            <a:pPr marL="514350" indent="-514350">
              <a:buFont typeface="+mj-lt"/>
              <a:buAutoNum type="arabicPeriod" startAt="2"/>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946964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2a</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800767"/>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Uber drivers</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organic reddit post in </a:t>
            </a:r>
            <a:r>
              <a:rPr lang="en-US" sz="3200" dirty="0">
                <a:effectLst/>
                <a:latin typeface="Arial" panose="020B0604020202020204" pitchFamily="34" charset="0"/>
                <a:ea typeface="Arial" panose="020B0604020202020204" pitchFamily="34" charset="0"/>
              </a:rPr>
              <a:t>r/</a:t>
            </a:r>
            <a:r>
              <a:rPr lang="en-US" sz="3200" dirty="0" err="1">
                <a:effectLst/>
                <a:latin typeface="Arial" panose="020B0604020202020204" pitchFamily="34" charset="0"/>
                <a:ea typeface="Arial" panose="020B0604020202020204" pitchFamily="34" charset="0"/>
              </a:rPr>
              <a:t>uberdrivers</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Initial sample = 71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Final sample = 38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35.0, 11.3% female)</a:t>
            </a:r>
          </a:p>
        </p:txBody>
      </p:sp>
      <p:sp>
        <p:nvSpPr>
          <p:cNvPr id="4" name="TextBox 3">
            <a:extLst>
              <a:ext uri="{FF2B5EF4-FFF2-40B4-BE49-F238E27FC236}">
                <a16:creationId xmlns:a16="http://schemas.microsoft.com/office/drawing/2014/main" id="{BA94D68A-4BE8-FC1B-2CEE-634037CBF085}"/>
              </a:ext>
            </a:extLst>
          </p:cNvPr>
          <p:cNvSpPr txBox="1"/>
          <p:nvPr/>
        </p:nvSpPr>
        <p:spPr>
          <a:xfrm>
            <a:off x="1304928" y="5221459"/>
            <a:ext cx="9399368" cy="461665"/>
          </a:xfrm>
          <a:prstGeom prst="rect">
            <a:avLst/>
          </a:prstGeom>
          <a:noFill/>
        </p:spPr>
        <p:txBody>
          <a:bodyPr wrap="none" rtlCol="0">
            <a:spAutoFit/>
          </a:bodyPr>
          <a:lstStyle/>
          <a:p>
            <a:r>
              <a:rPr lang="en-US" sz="2400" dirty="0"/>
              <a:t>BTW: Make sure you get approval from mods before posting a survey link!</a:t>
            </a:r>
          </a:p>
        </p:txBody>
      </p:sp>
    </p:spTree>
    <p:extLst>
      <p:ext uri="{BB962C8B-B14F-4D97-AF65-F5344CB8AC3E}">
        <p14:creationId xmlns:p14="http://schemas.microsoft.com/office/powerpoint/2010/main" val="382619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2b</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err="1">
                <a:latin typeface="Arial" panose="020B0604020202020204" pitchFamily="34" charset="0"/>
                <a:cs typeface="Arial" panose="020B0604020202020204" pitchFamily="34" charset="0"/>
              </a:rPr>
              <a:t>MTurkers</a:t>
            </a:r>
            <a:endParaRPr lang="en-US" sz="3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Amazon Mechanical Turk</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Initial sample = 200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Final sample = 129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34.7, 41.5% female)</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024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2c</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Food delivery app drivers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Initial sample = 85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Final sample = 47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30.4, 24.7% female)</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847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Income</a:t>
            </a:r>
          </a:p>
        </p:txBody>
      </p:sp>
      <p:pic>
        <p:nvPicPr>
          <p:cNvPr id="8" name="Picture 7">
            <a:extLst>
              <a:ext uri="{FF2B5EF4-FFF2-40B4-BE49-F238E27FC236}">
                <a16:creationId xmlns:a16="http://schemas.microsoft.com/office/drawing/2014/main" id="{833C852D-302E-48EA-A795-AAFBFE509F2F}"/>
              </a:ext>
            </a:extLst>
          </p:cNvPr>
          <p:cNvPicPr>
            <a:picLocks noChangeAspect="1"/>
          </p:cNvPicPr>
          <p:nvPr/>
        </p:nvPicPr>
        <p:blipFill>
          <a:blip r:embed="rId3"/>
          <a:stretch>
            <a:fillRect/>
          </a:stretch>
        </p:blipFill>
        <p:spPr>
          <a:xfrm>
            <a:off x="0" y="2895058"/>
            <a:ext cx="12192000" cy="2439484"/>
          </a:xfrm>
          <a:prstGeom prst="rect">
            <a:avLst/>
          </a:prstGeom>
        </p:spPr>
      </p:pic>
      <p:sp>
        <p:nvSpPr>
          <p:cNvPr id="9" name="TextBox 8">
            <a:extLst>
              <a:ext uri="{FF2B5EF4-FFF2-40B4-BE49-F238E27FC236}">
                <a16:creationId xmlns:a16="http://schemas.microsoft.com/office/drawing/2014/main" id="{5D1A521F-93C3-4D79-BD4B-D2308F436EEA}"/>
              </a:ext>
            </a:extLst>
          </p:cNvPr>
          <p:cNvSpPr txBox="1"/>
          <p:nvPr/>
        </p:nvSpPr>
        <p:spPr>
          <a:xfrm>
            <a:off x="388620"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18.2%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.053)</a:t>
            </a:r>
          </a:p>
        </p:txBody>
      </p:sp>
      <p:sp>
        <p:nvSpPr>
          <p:cNvPr id="10" name="TextBox 9">
            <a:extLst>
              <a:ext uri="{FF2B5EF4-FFF2-40B4-BE49-F238E27FC236}">
                <a16:creationId xmlns:a16="http://schemas.microsoft.com/office/drawing/2014/main" id="{774CDEAE-6D4E-4C83-9367-06C8E8656E20}"/>
              </a:ext>
            </a:extLst>
          </p:cNvPr>
          <p:cNvSpPr txBox="1"/>
          <p:nvPr/>
        </p:nvSpPr>
        <p:spPr>
          <a:xfrm>
            <a:off x="4470082" y="1670499"/>
            <a:ext cx="3554730" cy="1292662"/>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11.6%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.034)</a:t>
            </a:r>
          </a:p>
        </p:txBody>
      </p:sp>
      <p:sp>
        <p:nvSpPr>
          <p:cNvPr id="11" name="TextBox 10">
            <a:extLst>
              <a:ext uri="{FF2B5EF4-FFF2-40B4-BE49-F238E27FC236}">
                <a16:creationId xmlns:a16="http://schemas.microsoft.com/office/drawing/2014/main" id="{140804ED-251D-4909-8A32-0217A4BA1857}"/>
              </a:ext>
            </a:extLst>
          </p:cNvPr>
          <p:cNvSpPr txBox="1"/>
          <p:nvPr/>
        </p:nvSpPr>
        <p:spPr>
          <a:xfrm>
            <a:off x="8551545"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19.9%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.014)</a:t>
            </a:r>
          </a:p>
        </p:txBody>
      </p:sp>
    </p:spTree>
    <p:extLst>
      <p:ext uri="{BB962C8B-B14F-4D97-AF65-F5344CB8AC3E}">
        <p14:creationId xmlns:p14="http://schemas.microsoft.com/office/powerpoint/2010/main" val="1859137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Hours</a:t>
            </a:r>
          </a:p>
        </p:txBody>
      </p:sp>
      <p:sp>
        <p:nvSpPr>
          <p:cNvPr id="9" name="TextBox 8">
            <a:extLst>
              <a:ext uri="{FF2B5EF4-FFF2-40B4-BE49-F238E27FC236}">
                <a16:creationId xmlns:a16="http://schemas.microsoft.com/office/drawing/2014/main" id="{5D1A521F-93C3-4D79-BD4B-D2308F436EEA}"/>
              </a:ext>
            </a:extLst>
          </p:cNvPr>
          <p:cNvSpPr txBox="1"/>
          <p:nvPr/>
        </p:nvSpPr>
        <p:spPr>
          <a:xfrm>
            <a:off x="388620"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31.2%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10" name="TextBox 9">
            <a:extLst>
              <a:ext uri="{FF2B5EF4-FFF2-40B4-BE49-F238E27FC236}">
                <a16:creationId xmlns:a16="http://schemas.microsoft.com/office/drawing/2014/main" id="{774CDEAE-6D4E-4C83-9367-06C8E8656E20}"/>
              </a:ext>
            </a:extLst>
          </p:cNvPr>
          <p:cNvSpPr txBox="1"/>
          <p:nvPr/>
        </p:nvSpPr>
        <p:spPr>
          <a:xfrm>
            <a:off x="4470082" y="1670499"/>
            <a:ext cx="3554730" cy="1292662"/>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18.6%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11" name="TextBox 10">
            <a:extLst>
              <a:ext uri="{FF2B5EF4-FFF2-40B4-BE49-F238E27FC236}">
                <a16:creationId xmlns:a16="http://schemas.microsoft.com/office/drawing/2014/main" id="{140804ED-251D-4909-8A32-0217A4BA1857}"/>
              </a:ext>
            </a:extLst>
          </p:cNvPr>
          <p:cNvSpPr txBox="1"/>
          <p:nvPr/>
        </p:nvSpPr>
        <p:spPr>
          <a:xfrm>
            <a:off x="8551545"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21.2%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.001)</a:t>
            </a:r>
          </a:p>
        </p:txBody>
      </p:sp>
      <p:pic>
        <p:nvPicPr>
          <p:cNvPr id="3" name="Picture 2">
            <a:extLst>
              <a:ext uri="{FF2B5EF4-FFF2-40B4-BE49-F238E27FC236}">
                <a16:creationId xmlns:a16="http://schemas.microsoft.com/office/drawing/2014/main" id="{E622D2AC-0A67-486D-9B8C-9B86321F7614}"/>
              </a:ext>
            </a:extLst>
          </p:cNvPr>
          <p:cNvPicPr>
            <a:picLocks noChangeAspect="1"/>
          </p:cNvPicPr>
          <p:nvPr/>
        </p:nvPicPr>
        <p:blipFill>
          <a:blip r:embed="rId3"/>
          <a:stretch>
            <a:fillRect/>
          </a:stretch>
        </p:blipFill>
        <p:spPr>
          <a:xfrm>
            <a:off x="0" y="2924221"/>
            <a:ext cx="12192000" cy="2541177"/>
          </a:xfrm>
          <a:prstGeom prst="rect">
            <a:avLst/>
          </a:prstGeom>
        </p:spPr>
      </p:pic>
    </p:spTree>
    <p:extLst>
      <p:ext uri="{BB962C8B-B14F-4D97-AF65-F5344CB8AC3E}">
        <p14:creationId xmlns:p14="http://schemas.microsoft.com/office/powerpoint/2010/main" val="2172391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Hourly Wage</a:t>
            </a:r>
          </a:p>
        </p:txBody>
      </p:sp>
      <p:sp>
        <p:nvSpPr>
          <p:cNvPr id="9" name="TextBox 8">
            <a:extLst>
              <a:ext uri="{FF2B5EF4-FFF2-40B4-BE49-F238E27FC236}">
                <a16:creationId xmlns:a16="http://schemas.microsoft.com/office/drawing/2014/main" id="{5D1A521F-93C3-4D79-BD4B-D2308F436EEA}"/>
              </a:ext>
            </a:extLst>
          </p:cNvPr>
          <p:cNvSpPr txBox="1"/>
          <p:nvPr/>
        </p:nvSpPr>
        <p:spPr>
          <a:xfrm>
            <a:off x="388620"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−$0.50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.70)</a:t>
            </a:r>
          </a:p>
        </p:txBody>
      </p:sp>
      <p:sp>
        <p:nvSpPr>
          <p:cNvPr id="10" name="TextBox 9">
            <a:extLst>
              <a:ext uri="{FF2B5EF4-FFF2-40B4-BE49-F238E27FC236}">
                <a16:creationId xmlns:a16="http://schemas.microsoft.com/office/drawing/2014/main" id="{774CDEAE-6D4E-4C83-9367-06C8E8656E20}"/>
              </a:ext>
            </a:extLst>
          </p:cNvPr>
          <p:cNvSpPr txBox="1"/>
          <p:nvPr/>
        </p:nvSpPr>
        <p:spPr>
          <a:xfrm>
            <a:off x="4470082" y="1670499"/>
            <a:ext cx="3554730" cy="1292662"/>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−$0.55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.09)</a:t>
            </a:r>
          </a:p>
        </p:txBody>
      </p:sp>
      <p:sp>
        <p:nvSpPr>
          <p:cNvPr id="11" name="TextBox 10">
            <a:extLst>
              <a:ext uri="{FF2B5EF4-FFF2-40B4-BE49-F238E27FC236}">
                <a16:creationId xmlns:a16="http://schemas.microsoft.com/office/drawing/2014/main" id="{140804ED-251D-4909-8A32-0217A4BA1857}"/>
              </a:ext>
            </a:extLst>
          </p:cNvPr>
          <p:cNvSpPr txBox="1"/>
          <p:nvPr/>
        </p:nvSpPr>
        <p:spPr>
          <a:xfrm>
            <a:off x="8551545" y="1670499"/>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.56)</a:t>
            </a:r>
          </a:p>
        </p:txBody>
      </p:sp>
      <p:pic>
        <p:nvPicPr>
          <p:cNvPr id="5" name="Picture 4">
            <a:extLst>
              <a:ext uri="{FF2B5EF4-FFF2-40B4-BE49-F238E27FC236}">
                <a16:creationId xmlns:a16="http://schemas.microsoft.com/office/drawing/2014/main" id="{19473865-73C8-44FB-845A-F6730550FC33}"/>
              </a:ext>
            </a:extLst>
          </p:cNvPr>
          <p:cNvPicPr>
            <a:picLocks noChangeAspect="1"/>
          </p:cNvPicPr>
          <p:nvPr/>
        </p:nvPicPr>
        <p:blipFill>
          <a:blip r:embed="rId3"/>
          <a:stretch>
            <a:fillRect/>
          </a:stretch>
        </p:blipFill>
        <p:spPr>
          <a:xfrm>
            <a:off x="0" y="2986498"/>
            <a:ext cx="12192000" cy="2439484"/>
          </a:xfrm>
          <a:prstGeom prst="rect">
            <a:avLst/>
          </a:prstGeom>
        </p:spPr>
      </p:pic>
    </p:spTree>
    <p:extLst>
      <p:ext uri="{BB962C8B-B14F-4D97-AF65-F5344CB8AC3E}">
        <p14:creationId xmlns:p14="http://schemas.microsoft.com/office/powerpoint/2010/main" val="3980222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Replicates the income prediction bias (H1)</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Provides evidence that people overpredict their hours but not their hourly wage (H2)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753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fontScale="90000"/>
          </a:bodyPr>
          <a:lstStyle/>
          <a:p>
            <a:pPr algn="ctr"/>
            <a:r>
              <a:rPr lang="en-CA" sz="5400" b="1" dirty="0">
                <a:solidFill>
                  <a:schemeClr val="bg1"/>
                </a:solidFill>
                <a:latin typeface="Arial Nova"/>
              </a:rPr>
              <a:t>How can we debias income predictions?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093428"/>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Intervention #1: Taking an “outside view”</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Prediction accuracy can be improved by incorporating relevant past outcomes </a:t>
            </a:r>
            <a:r>
              <a:rPr lang="en-US" sz="1600" dirty="0">
                <a:latin typeface="Arial" panose="020B0604020202020204" pitchFamily="34" charset="0"/>
                <a:cs typeface="Arial" panose="020B0604020202020204" pitchFamily="34" charset="0"/>
              </a:rPr>
              <a:t>(e.g., Buehler et al. 1994; Kahneman &amp; Tversky 1979)</a:t>
            </a:r>
          </a:p>
          <a:p>
            <a:pPr marL="457200" indent="-45720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H3:</a:t>
            </a:r>
            <a:r>
              <a:rPr lang="en-US" sz="3200" dirty="0">
                <a:latin typeface="Arial" panose="020B0604020202020204" pitchFamily="34" charset="0"/>
                <a:cs typeface="Arial" panose="020B0604020202020204" pitchFamily="34" charset="0"/>
              </a:rPr>
              <a:t> Prompting people to consider their average past earnings before predicting their future earnings reduces the income prediction bias</a:t>
            </a:r>
          </a:p>
          <a:p>
            <a:endParaRPr lang="en-US" sz="32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11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fontScale="90000"/>
          </a:bodyPr>
          <a:lstStyle/>
          <a:p>
            <a:pPr algn="ctr"/>
            <a:r>
              <a:rPr lang="en-CA" sz="5400" b="1" dirty="0">
                <a:solidFill>
                  <a:schemeClr val="bg1"/>
                </a:solidFill>
                <a:latin typeface="Arial Nova"/>
              </a:rPr>
              <a:t>How can we debias income predictions?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386090"/>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Intervention #2: An “atypical” intervention</a:t>
            </a:r>
            <a:r>
              <a:rPr lang="en-US" sz="32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(Howard et al. 2022)</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Perhaps gig workers have negatively skewed income (assumption) </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Predictions are based on typical past outcomes</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Typical = mode</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If outcomes are negatively skewed with mode &gt; mean, then people will over-predict</a:t>
            </a: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H4: </a:t>
            </a:r>
            <a:r>
              <a:rPr lang="en-US" sz="3200" dirty="0">
                <a:latin typeface="Arial" panose="020B0604020202020204" pitchFamily="34" charset="0"/>
                <a:cs typeface="Arial" panose="020B0604020202020204" pitchFamily="34" charset="0"/>
              </a:rPr>
              <a:t>Prompting people to consider reasons why their schedule might be different than usual reduces the income prediction bias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660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endParaRPr>
          </a:p>
          <a:p>
            <a:pPr algn="ctr"/>
            <a:r>
              <a:rPr lang="en-GB" sz="3200" b="1" dirty="0">
                <a:effectLst/>
                <a:latin typeface="Arial" panose="020B0604020202020204" pitchFamily="34" charset="0"/>
                <a:ea typeface="Times New Roman" panose="02020603050405020304" pitchFamily="18" charset="0"/>
              </a:rPr>
              <a:t>Gig work = variable income</a:t>
            </a:r>
          </a:p>
          <a:p>
            <a:pPr algn="ctr"/>
            <a:r>
              <a:rPr lang="en-GB" sz="1600" dirty="0">
                <a:latin typeface="Arial" panose="020B0604020202020204" pitchFamily="34" charset="0"/>
                <a:ea typeface="Times New Roman" panose="02020603050405020304" pitchFamily="18" charset="0"/>
              </a:rPr>
              <a:t>(e.g., Shell 2022)</a:t>
            </a:r>
          </a:p>
          <a:p>
            <a:pPr algn="ctr"/>
            <a:endParaRPr lang="en-GB" sz="3200" b="1" dirty="0">
              <a:effectLst/>
              <a:latin typeface="Arial" panose="020B0604020202020204" pitchFamily="34" charset="0"/>
              <a:ea typeface="Times New Roman" panose="02020603050405020304" pitchFamily="18"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7219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24676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662 food delivery app drivers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30.0, 35.0% female)</a:t>
            </a: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227B955-025F-1223-4E2A-DD9C67EE458D}"/>
              </a:ext>
            </a:extLst>
          </p:cNvPr>
          <p:cNvPicPr>
            <a:picLocks noChangeAspect="1"/>
          </p:cNvPicPr>
          <p:nvPr/>
        </p:nvPicPr>
        <p:blipFill>
          <a:blip r:embed="rId3"/>
          <a:stretch>
            <a:fillRect/>
          </a:stretch>
        </p:blipFill>
        <p:spPr>
          <a:xfrm>
            <a:off x="10801948" y="5486399"/>
            <a:ext cx="1390052" cy="1371600"/>
          </a:xfrm>
          <a:prstGeom prst="rect">
            <a:avLst/>
          </a:prstGeom>
        </p:spPr>
      </p:pic>
    </p:spTree>
    <p:extLst>
      <p:ext uri="{BB962C8B-B14F-4D97-AF65-F5344CB8AC3E}">
        <p14:creationId xmlns:p14="http://schemas.microsoft.com/office/powerpoint/2010/main" val="2028983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20142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Start of the week:</a:t>
            </a:r>
          </a:p>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Which food delivery apps do you currently work for? Please select all that apply.</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 gig income for next week in 1 of 3 conditions:</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Control</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Outside view </a:t>
            </a:r>
            <a:r>
              <a:rPr lang="en-US" sz="1600" dirty="0">
                <a:latin typeface="Arial" panose="020B0604020202020204" pitchFamily="34" charset="0"/>
                <a:cs typeface="Arial" panose="020B0604020202020204" pitchFamily="34" charset="0"/>
              </a:rPr>
              <a:t>(e.g., Buehler, Griffin, and Ross 1994)</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“Atypical” condition </a:t>
            </a:r>
            <a:r>
              <a:rPr lang="en-US" sz="1600" dirty="0">
                <a:latin typeface="Arial" panose="020B0604020202020204" pitchFamily="34" charset="0"/>
                <a:cs typeface="Arial" panose="020B0604020202020204" pitchFamily="34" charset="0"/>
              </a:rPr>
              <a:t>(Howard et al. 2022)</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Report gig income and hours at the end of the week</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501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condition</a:t>
            </a:r>
          </a:p>
          <a:p>
            <a:endParaRPr lang="en-US" sz="3200" b="1" u="sng"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take some time to estimate the total amount of money you have earned working for food delivery apps over the past four weeks.</a:t>
            </a:r>
          </a:p>
          <a:p>
            <a:pPr algn="ctr"/>
            <a:endParaRPr lang="en-US" sz="3200" dirty="0">
              <a:latin typeface="Arial" panose="020B0604020202020204" pitchFamily="34" charset="0"/>
              <a:ea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How much money do you estimate you have earned (in total) working for food delivery apps over the past four weeks?</a:t>
            </a:r>
          </a:p>
        </p:txBody>
      </p:sp>
      <p:sp>
        <p:nvSpPr>
          <p:cNvPr id="4" name="Rectangle: Rounded Corners 3">
            <a:extLst>
              <a:ext uri="{FF2B5EF4-FFF2-40B4-BE49-F238E27FC236}">
                <a16:creationId xmlns:a16="http://schemas.microsoft.com/office/drawing/2014/main" id="{4F68156C-CEE4-B3FF-EE57-8F025770A9EA}"/>
              </a:ext>
            </a:extLst>
          </p:cNvPr>
          <p:cNvSpPr/>
          <p:nvPr/>
        </p:nvSpPr>
        <p:spPr>
          <a:xfrm>
            <a:off x="5129212" y="5124450"/>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FB15CE-3D0B-4F9F-137F-BDA3543BC2E6}"/>
              </a:ext>
            </a:extLst>
          </p:cNvPr>
          <p:cNvSpPr txBox="1"/>
          <p:nvPr/>
        </p:nvSpPr>
        <p:spPr>
          <a:xfrm>
            <a:off x="5129212" y="5198380"/>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47995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17009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condition</a:t>
            </a:r>
          </a:p>
          <a:p>
            <a:endParaRPr lang="en-US" sz="3200" b="1" u="sng"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cs typeface="Arial" panose="020B0604020202020204" pitchFamily="34" charset="0"/>
              </a:rPr>
              <a:t>Over the past 4 weeks you estimate you have earned $X </a:t>
            </a:r>
            <a:r>
              <a:rPr lang="en-US" sz="3200" b="1" dirty="0">
                <a:effectLst/>
                <a:latin typeface="Arial" panose="020B0604020202020204" pitchFamily="34" charset="0"/>
                <a:ea typeface="Arial" panose="020B0604020202020204" pitchFamily="34" charset="0"/>
                <a:cs typeface="Arial" panose="020B0604020202020204" pitchFamily="34" charset="0"/>
              </a:rPr>
              <a:t>per week </a:t>
            </a:r>
            <a:r>
              <a:rPr lang="en-US" sz="3200" dirty="0">
                <a:effectLst/>
                <a:latin typeface="Arial" panose="020B0604020202020204" pitchFamily="34" charset="0"/>
                <a:ea typeface="Arial" panose="020B0604020202020204" pitchFamily="34" charset="0"/>
                <a:cs typeface="Arial" panose="020B0604020202020204" pitchFamily="34" charset="0"/>
              </a:rPr>
              <a:t>working for food delivery apps. Considering that experience, how much money do you estimate you will earn working for food delivery apps in the </a:t>
            </a:r>
            <a:r>
              <a:rPr lang="en-US" sz="3200" b="1" dirty="0">
                <a:effectLst/>
                <a:latin typeface="Arial" panose="020B0604020202020204" pitchFamily="34" charset="0"/>
                <a:ea typeface="Arial" panose="020B0604020202020204" pitchFamily="34" charset="0"/>
                <a:cs typeface="Arial" panose="020B0604020202020204" pitchFamily="34" charset="0"/>
              </a:rPr>
              <a:t>next week</a:t>
            </a:r>
            <a:r>
              <a:rPr lang="en-US" sz="3200" dirty="0">
                <a:effectLst/>
                <a:latin typeface="Arial" panose="020B0604020202020204" pitchFamily="34" charset="0"/>
                <a:ea typeface="Arial" panose="020B0604020202020204" pitchFamily="34" charset="0"/>
                <a:cs typeface="Arial" panose="020B0604020202020204" pitchFamily="34" charset="0"/>
              </a:rPr>
              <a:t>?</a:t>
            </a:r>
          </a:p>
        </p:txBody>
      </p:sp>
      <p:sp>
        <p:nvSpPr>
          <p:cNvPr id="4" name="Rectangle: Rounded Corners 3">
            <a:extLst>
              <a:ext uri="{FF2B5EF4-FFF2-40B4-BE49-F238E27FC236}">
                <a16:creationId xmlns:a16="http://schemas.microsoft.com/office/drawing/2014/main" id="{4F68156C-CEE4-B3FF-EE57-8F025770A9EA}"/>
              </a:ext>
            </a:extLst>
          </p:cNvPr>
          <p:cNvSpPr/>
          <p:nvPr/>
        </p:nvSpPr>
        <p:spPr>
          <a:xfrm>
            <a:off x="5129212" y="4139565"/>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FB15CE-3D0B-4F9F-137F-BDA3543BC2E6}"/>
              </a:ext>
            </a:extLst>
          </p:cNvPr>
          <p:cNvSpPr txBox="1"/>
          <p:nvPr/>
        </p:nvSpPr>
        <p:spPr>
          <a:xfrm>
            <a:off x="5129212" y="4213495"/>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54660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Atypical condition</a:t>
            </a:r>
            <a:endParaRPr lang="en-US" sz="3200" dirty="0">
              <a:latin typeface="Arial" panose="020B0604020202020204" pitchFamily="34" charset="0"/>
              <a:cs typeface="Arial" panose="020B0604020202020204" pitchFamily="34" charset="0"/>
            </a:endParaRPr>
          </a:p>
          <a:p>
            <a:endParaRPr lang="en-US" sz="3200"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take some time to consider reasons why the number of hours you work for food delivery apps in the next week might be different than usual.</a:t>
            </a:r>
          </a:p>
          <a:p>
            <a:pPr algn="ctr"/>
            <a:endParaRPr lang="en-US" sz="3200" dirty="0">
              <a:latin typeface="Arial" panose="020B0604020202020204" pitchFamily="34" charset="0"/>
              <a:ea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list 2 reasons why the number of hours you work for food delivery apps in the next week might be different than usual.</a:t>
            </a:r>
          </a:p>
        </p:txBody>
      </p:sp>
    </p:spTree>
    <p:extLst>
      <p:ext uri="{BB962C8B-B14F-4D97-AF65-F5344CB8AC3E}">
        <p14:creationId xmlns:p14="http://schemas.microsoft.com/office/powerpoint/2010/main" val="1543525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67765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Atypical condition</a:t>
            </a:r>
            <a:endParaRPr lang="en-US" sz="3200" dirty="0">
              <a:latin typeface="Arial" panose="020B0604020202020204" pitchFamily="34" charset="0"/>
              <a:cs typeface="Arial" panose="020B0604020202020204" pitchFamily="34" charset="0"/>
            </a:endParaRPr>
          </a:p>
          <a:p>
            <a:endParaRPr lang="en-US" sz="3200"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cs typeface="Arial" panose="020B0604020202020204" pitchFamily="34" charset="0"/>
              </a:rPr>
              <a:t>Keeping in mind your answer to the previous question, how much money do you estimate you will earn (in total) working for food delivery apps in the next week?</a:t>
            </a:r>
          </a:p>
        </p:txBody>
      </p:sp>
      <p:sp>
        <p:nvSpPr>
          <p:cNvPr id="5" name="Rectangle: Rounded Corners 4">
            <a:extLst>
              <a:ext uri="{FF2B5EF4-FFF2-40B4-BE49-F238E27FC236}">
                <a16:creationId xmlns:a16="http://schemas.microsoft.com/office/drawing/2014/main" id="{4BE5302C-0BF7-7E49-C3CE-5255554EB5BC}"/>
              </a:ext>
            </a:extLst>
          </p:cNvPr>
          <p:cNvSpPr/>
          <p:nvPr/>
        </p:nvSpPr>
        <p:spPr>
          <a:xfrm>
            <a:off x="5129212" y="3576979"/>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0396CFB-4A4D-D564-1A0F-9F4577B40DA5}"/>
              </a:ext>
            </a:extLst>
          </p:cNvPr>
          <p:cNvSpPr txBox="1"/>
          <p:nvPr/>
        </p:nvSpPr>
        <p:spPr>
          <a:xfrm>
            <a:off x="5129212" y="3650909"/>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8481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Control Condition Results</a:t>
            </a:r>
          </a:p>
        </p:txBody>
      </p:sp>
      <p:sp>
        <p:nvSpPr>
          <p:cNvPr id="5" name="TextBox 4">
            <a:extLst>
              <a:ext uri="{FF2B5EF4-FFF2-40B4-BE49-F238E27FC236}">
                <a16:creationId xmlns:a16="http://schemas.microsoft.com/office/drawing/2014/main" id="{44645842-103F-42B9-AB98-54C692913CB9}"/>
              </a:ext>
            </a:extLst>
          </p:cNvPr>
          <p:cNvSpPr txBox="1"/>
          <p:nvPr/>
        </p:nvSpPr>
        <p:spPr>
          <a:xfrm>
            <a:off x="237173" y="1636686"/>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Total Income</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23.2%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6" name="TextBox 5">
            <a:extLst>
              <a:ext uri="{FF2B5EF4-FFF2-40B4-BE49-F238E27FC236}">
                <a16:creationId xmlns:a16="http://schemas.microsoft.com/office/drawing/2014/main" id="{3DC1604E-01B6-4C51-B9FC-B75EA5CE98CC}"/>
              </a:ext>
            </a:extLst>
          </p:cNvPr>
          <p:cNvSpPr txBox="1"/>
          <p:nvPr/>
        </p:nvSpPr>
        <p:spPr>
          <a:xfrm>
            <a:off x="4318635" y="1636686"/>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Hours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38.8%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7" name="TextBox 6">
            <a:extLst>
              <a:ext uri="{FF2B5EF4-FFF2-40B4-BE49-F238E27FC236}">
                <a16:creationId xmlns:a16="http://schemas.microsoft.com/office/drawing/2014/main" id="{F6B1EC10-F758-4284-A1F5-7043A753E62E}"/>
              </a:ext>
            </a:extLst>
          </p:cNvPr>
          <p:cNvSpPr txBox="1"/>
          <p:nvPr/>
        </p:nvSpPr>
        <p:spPr>
          <a:xfrm>
            <a:off x="8400098" y="1636686"/>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Hourly Wage</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-$0.90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.10)</a:t>
            </a:r>
          </a:p>
        </p:txBody>
      </p:sp>
      <p:pic>
        <p:nvPicPr>
          <p:cNvPr id="3" name="Picture 2">
            <a:extLst>
              <a:ext uri="{FF2B5EF4-FFF2-40B4-BE49-F238E27FC236}">
                <a16:creationId xmlns:a16="http://schemas.microsoft.com/office/drawing/2014/main" id="{902D7BC6-13F2-2A85-2F55-C58B7AE0455B}"/>
              </a:ext>
            </a:extLst>
          </p:cNvPr>
          <p:cNvPicPr>
            <a:picLocks noChangeAspect="1"/>
          </p:cNvPicPr>
          <p:nvPr/>
        </p:nvPicPr>
        <p:blipFill>
          <a:blip r:embed="rId3"/>
          <a:stretch>
            <a:fillRect/>
          </a:stretch>
        </p:blipFill>
        <p:spPr>
          <a:xfrm>
            <a:off x="0" y="3100508"/>
            <a:ext cx="12192000" cy="2439484"/>
          </a:xfrm>
          <a:prstGeom prst="rect">
            <a:avLst/>
          </a:prstGeom>
        </p:spPr>
      </p:pic>
    </p:spTree>
    <p:extLst>
      <p:ext uri="{BB962C8B-B14F-4D97-AF65-F5344CB8AC3E}">
        <p14:creationId xmlns:p14="http://schemas.microsoft.com/office/powerpoint/2010/main" val="25423444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7" name="TextBox 6">
            <a:extLst>
              <a:ext uri="{FF2B5EF4-FFF2-40B4-BE49-F238E27FC236}">
                <a16:creationId xmlns:a16="http://schemas.microsoft.com/office/drawing/2014/main" id="{D7B761C2-8E24-4298-86A4-E53B7FF26154}"/>
              </a:ext>
            </a:extLst>
          </p:cNvPr>
          <p:cNvSpPr txBox="1"/>
          <p:nvPr/>
        </p:nvSpPr>
        <p:spPr>
          <a:xfrm>
            <a:off x="3543300"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23.2%***</a:t>
            </a:r>
          </a:p>
        </p:txBody>
      </p:sp>
      <p:sp>
        <p:nvSpPr>
          <p:cNvPr id="8" name="TextBox 7">
            <a:extLst>
              <a:ext uri="{FF2B5EF4-FFF2-40B4-BE49-F238E27FC236}">
                <a16:creationId xmlns:a16="http://schemas.microsoft.com/office/drawing/2014/main" id="{23F365BA-E30C-4300-9406-091038BC5D04}"/>
              </a:ext>
            </a:extLst>
          </p:cNvPr>
          <p:cNvSpPr txBox="1"/>
          <p:nvPr/>
        </p:nvSpPr>
        <p:spPr>
          <a:xfrm>
            <a:off x="56540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13.4%**</a:t>
            </a:r>
          </a:p>
        </p:txBody>
      </p:sp>
      <p:sp>
        <p:nvSpPr>
          <p:cNvPr id="9" name="TextBox 8">
            <a:extLst>
              <a:ext uri="{FF2B5EF4-FFF2-40B4-BE49-F238E27FC236}">
                <a16:creationId xmlns:a16="http://schemas.microsoft.com/office/drawing/2014/main" id="{E1AE9E68-5A83-4255-9292-9ED23BEF9534}"/>
              </a:ext>
            </a:extLst>
          </p:cNvPr>
          <p:cNvSpPr txBox="1"/>
          <p:nvPr/>
        </p:nvSpPr>
        <p:spPr>
          <a:xfrm>
            <a:off x="78638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25.7%***</a:t>
            </a:r>
          </a:p>
        </p:txBody>
      </p:sp>
      <p:sp>
        <p:nvSpPr>
          <p:cNvPr id="6" name="TextBox 5">
            <a:extLst>
              <a:ext uri="{FF2B5EF4-FFF2-40B4-BE49-F238E27FC236}">
                <a16:creationId xmlns:a16="http://schemas.microsoft.com/office/drawing/2014/main" id="{20B5F88F-900D-5E83-D619-72F2A96A85F6}"/>
              </a:ext>
            </a:extLst>
          </p:cNvPr>
          <p:cNvSpPr txBox="1"/>
          <p:nvPr/>
        </p:nvSpPr>
        <p:spPr>
          <a:xfrm>
            <a:off x="8848725" y="6476104"/>
            <a:ext cx="3343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.05,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.01,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.001</a:t>
            </a:r>
          </a:p>
        </p:txBody>
      </p:sp>
      <p:sp>
        <p:nvSpPr>
          <p:cNvPr id="3" name="Rectangle 2">
            <a:extLst>
              <a:ext uri="{FF2B5EF4-FFF2-40B4-BE49-F238E27FC236}">
                <a16:creationId xmlns:a16="http://schemas.microsoft.com/office/drawing/2014/main" id="{6B27005D-87E8-9883-F1F7-257A51A34B0C}"/>
              </a:ext>
            </a:extLst>
          </p:cNvPr>
          <p:cNvSpPr/>
          <p:nvPr/>
        </p:nvSpPr>
        <p:spPr>
          <a:xfrm>
            <a:off x="7579360" y="1428750"/>
            <a:ext cx="2174240" cy="3813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407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B761C2-8E24-4298-86A4-E53B7FF26154}"/>
              </a:ext>
            </a:extLst>
          </p:cNvPr>
          <p:cNvSpPr txBox="1"/>
          <p:nvPr/>
        </p:nvSpPr>
        <p:spPr>
          <a:xfrm>
            <a:off x="3543300"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23.2%***</a:t>
            </a:r>
          </a:p>
        </p:txBody>
      </p:sp>
      <p:sp>
        <p:nvSpPr>
          <p:cNvPr id="8" name="TextBox 7">
            <a:extLst>
              <a:ext uri="{FF2B5EF4-FFF2-40B4-BE49-F238E27FC236}">
                <a16:creationId xmlns:a16="http://schemas.microsoft.com/office/drawing/2014/main" id="{23F365BA-E30C-4300-9406-091038BC5D04}"/>
              </a:ext>
            </a:extLst>
          </p:cNvPr>
          <p:cNvSpPr txBox="1"/>
          <p:nvPr/>
        </p:nvSpPr>
        <p:spPr>
          <a:xfrm>
            <a:off x="56540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13.4%**</a:t>
            </a:r>
          </a:p>
        </p:txBody>
      </p:sp>
      <p:sp>
        <p:nvSpPr>
          <p:cNvPr id="9" name="TextBox 8">
            <a:extLst>
              <a:ext uri="{FF2B5EF4-FFF2-40B4-BE49-F238E27FC236}">
                <a16:creationId xmlns:a16="http://schemas.microsoft.com/office/drawing/2014/main" id="{E1AE9E68-5A83-4255-9292-9ED23BEF9534}"/>
              </a:ext>
            </a:extLst>
          </p:cNvPr>
          <p:cNvSpPr txBox="1"/>
          <p:nvPr/>
        </p:nvSpPr>
        <p:spPr>
          <a:xfrm>
            <a:off x="78638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25.7%***</a:t>
            </a:r>
          </a:p>
        </p:txBody>
      </p:sp>
      <p:sp>
        <p:nvSpPr>
          <p:cNvPr id="6" name="TextBox 5">
            <a:extLst>
              <a:ext uri="{FF2B5EF4-FFF2-40B4-BE49-F238E27FC236}">
                <a16:creationId xmlns:a16="http://schemas.microsoft.com/office/drawing/2014/main" id="{20B5F88F-900D-5E83-D619-72F2A96A85F6}"/>
              </a:ext>
            </a:extLst>
          </p:cNvPr>
          <p:cNvSpPr txBox="1"/>
          <p:nvPr/>
        </p:nvSpPr>
        <p:spPr>
          <a:xfrm>
            <a:off x="8848725" y="6476104"/>
            <a:ext cx="3343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.05,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.01,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.001</a:t>
            </a:r>
          </a:p>
        </p:txBody>
      </p:sp>
    </p:spTree>
    <p:extLst>
      <p:ext uri="{BB962C8B-B14F-4D97-AF65-F5344CB8AC3E}">
        <p14:creationId xmlns:p14="http://schemas.microsoft.com/office/powerpoint/2010/main" val="8012712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3" name="Left Bracket 2">
            <a:extLst>
              <a:ext uri="{FF2B5EF4-FFF2-40B4-BE49-F238E27FC236}">
                <a16:creationId xmlns:a16="http://schemas.microsoft.com/office/drawing/2014/main" id="{40F61B1C-72C5-4773-AFB1-CD968DE6C497}"/>
              </a:ext>
            </a:extLst>
          </p:cNvPr>
          <p:cNvSpPr/>
          <p:nvPr/>
        </p:nvSpPr>
        <p:spPr>
          <a:xfrm rot="5400000">
            <a:off x="4888230" y="666749"/>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118D0C53-8EDB-4411-B87B-F6FA7F9039BD}"/>
              </a:ext>
            </a:extLst>
          </p:cNvPr>
          <p:cNvSpPr/>
          <p:nvPr/>
        </p:nvSpPr>
        <p:spPr>
          <a:xfrm rot="5400000">
            <a:off x="7109460" y="668766"/>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B5BEDC-6B6E-41B5-A0EC-C6263ECBAA58}"/>
              </a:ext>
            </a:extLst>
          </p:cNvPr>
          <p:cNvSpPr txBox="1"/>
          <p:nvPr/>
        </p:nvSpPr>
        <p:spPr>
          <a:xfrm>
            <a:off x="429768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.024</a:t>
            </a:r>
            <a:endParaRPr lang="en-US"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4D478E0-9983-44C9-8077-FFFD275E42FE}"/>
              </a:ext>
            </a:extLst>
          </p:cNvPr>
          <p:cNvSpPr txBox="1"/>
          <p:nvPr/>
        </p:nvSpPr>
        <p:spPr>
          <a:xfrm>
            <a:off x="6515100" y="1336488"/>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.028</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22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endParaRPr>
          </a:p>
          <a:p>
            <a:pPr algn="ctr"/>
            <a:r>
              <a:rPr lang="en-GB" sz="3200" b="1" dirty="0">
                <a:effectLst/>
                <a:latin typeface="Arial" panose="020B0604020202020204" pitchFamily="34" charset="0"/>
                <a:ea typeface="Times New Roman" panose="02020603050405020304" pitchFamily="18" charset="0"/>
              </a:rPr>
              <a:t>Gig work = variable income</a:t>
            </a:r>
          </a:p>
          <a:p>
            <a:pPr algn="ctr"/>
            <a:r>
              <a:rPr lang="en-GB" sz="1600" dirty="0">
                <a:latin typeface="Arial" panose="020B0604020202020204" pitchFamily="34" charset="0"/>
                <a:ea typeface="Times New Roman" panose="02020603050405020304" pitchFamily="18" charset="0"/>
              </a:rPr>
              <a:t>(e.g., Shell 2022)</a:t>
            </a:r>
          </a:p>
          <a:p>
            <a:pPr algn="ctr"/>
            <a:endParaRPr lang="en-GB" sz="3200" b="1" dirty="0">
              <a:effectLst/>
              <a:latin typeface="Arial" panose="020B0604020202020204" pitchFamily="34" charset="0"/>
              <a:ea typeface="Times New Roman" panose="02020603050405020304" pitchFamily="18"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3076" name="Picture 4" descr="Free photos of Man">
            <a:extLst>
              <a:ext uri="{FF2B5EF4-FFF2-40B4-BE49-F238E27FC236}">
                <a16:creationId xmlns:a16="http://schemas.microsoft.com/office/drawing/2014/main" id="{87BD4C9A-D10F-7512-CFC1-A9AEAFFC4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418" y="2547171"/>
            <a:ext cx="574516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8464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3" name="Left Bracket 2">
            <a:extLst>
              <a:ext uri="{FF2B5EF4-FFF2-40B4-BE49-F238E27FC236}">
                <a16:creationId xmlns:a16="http://schemas.microsoft.com/office/drawing/2014/main" id="{40F61B1C-72C5-4773-AFB1-CD968DE6C497}"/>
              </a:ext>
            </a:extLst>
          </p:cNvPr>
          <p:cNvSpPr/>
          <p:nvPr/>
        </p:nvSpPr>
        <p:spPr>
          <a:xfrm rot="5400000">
            <a:off x="5596890" y="666749"/>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118D0C53-8EDB-4411-B87B-F6FA7F9039BD}"/>
              </a:ext>
            </a:extLst>
          </p:cNvPr>
          <p:cNvSpPr/>
          <p:nvPr/>
        </p:nvSpPr>
        <p:spPr>
          <a:xfrm rot="5400000">
            <a:off x="7818121" y="670558"/>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B5BEDC-6B6E-41B5-A0EC-C6263ECBAA58}"/>
              </a:ext>
            </a:extLst>
          </p:cNvPr>
          <p:cNvSpPr txBox="1"/>
          <p:nvPr/>
        </p:nvSpPr>
        <p:spPr>
          <a:xfrm>
            <a:off x="500634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.35</a:t>
            </a:r>
            <a:endParaRPr lang="en-US"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4D478E0-9983-44C9-8077-FFFD275E42FE}"/>
              </a:ext>
            </a:extLst>
          </p:cNvPr>
          <p:cNvSpPr txBox="1"/>
          <p:nvPr/>
        </p:nvSpPr>
        <p:spPr>
          <a:xfrm>
            <a:off x="7223761" y="1343884"/>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.52</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1701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Replicates Studies 1 and 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Outside view intervention reduces the bias</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Atypical intervention strikes out</a:t>
            </a:r>
          </a:p>
        </p:txBody>
      </p:sp>
      <p:sp>
        <p:nvSpPr>
          <p:cNvPr id="4" name="TextBox 3">
            <a:extLst>
              <a:ext uri="{FF2B5EF4-FFF2-40B4-BE49-F238E27FC236}">
                <a16:creationId xmlns:a16="http://schemas.microsoft.com/office/drawing/2014/main" id="{3D1691D6-42FD-35F3-3BE6-63EC505D1698}"/>
              </a:ext>
            </a:extLst>
          </p:cNvPr>
          <p:cNvSpPr txBox="1"/>
          <p:nvPr/>
        </p:nvSpPr>
        <p:spPr>
          <a:xfrm>
            <a:off x="6384757" y="2444817"/>
            <a:ext cx="1225618" cy="369332"/>
          </a:xfrm>
          <a:prstGeom prst="rect">
            <a:avLst/>
          </a:prstGeom>
          <a:noFill/>
        </p:spPr>
        <p:txBody>
          <a:bodyPr wrap="squar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Discussion</a:t>
            </a:r>
            <a:endParaRPr lang="en-US" dirty="0">
              <a:solidFill>
                <a:schemeClr val="bg1"/>
              </a:solidFill>
            </a:endParaRPr>
          </a:p>
        </p:txBody>
      </p:sp>
    </p:spTree>
    <p:extLst>
      <p:ext uri="{BB962C8B-B14F-4D97-AF65-F5344CB8AC3E}">
        <p14:creationId xmlns:p14="http://schemas.microsoft.com/office/powerpoint/2010/main" val="36715847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2409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Interventions targeting expected hours versus hourly wage.</a:t>
            </a:r>
          </a:p>
          <a:p>
            <a:pPr marL="457200" indent="-457200">
              <a:buFont typeface="Arial" panose="020B0604020202020204" pitchFamily="34" charset="0"/>
              <a:buChar char="•"/>
            </a:pPr>
            <a:endParaRPr lang="en-US" sz="3200" dirty="0">
              <a:effectLst/>
              <a:latin typeface="Arial" panose="020B0604020202020204" pitchFamily="34" charset="0"/>
              <a:ea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450 food delivery app drivers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32.2, 27.9% female)</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DFE17E18-6E4C-69B3-9994-599A5701D516}"/>
              </a:ext>
            </a:extLst>
          </p:cNvPr>
          <p:cNvPicPr>
            <a:picLocks noChangeAspect="1"/>
          </p:cNvPicPr>
          <p:nvPr/>
        </p:nvPicPr>
        <p:blipFill>
          <a:blip r:embed="rId3"/>
          <a:stretch>
            <a:fillRect/>
          </a:stretch>
        </p:blipFill>
        <p:spPr>
          <a:xfrm>
            <a:off x="10820400" y="5504606"/>
            <a:ext cx="1371600" cy="1353393"/>
          </a:xfrm>
          <a:prstGeom prst="rect">
            <a:avLst/>
          </a:prstGeom>
        </p:spPr>
      </p:pic>
    </p:spTree>
    <p:extLst>
      <p:ext uri="{BB962C8B-B14F-4D97-AF65-F5344CB8AC3E}">
        <p14:creationId xmlns:p14="http://schemas.microsoft.com/office/powerpoint/2010/main" val="16823094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85652"/>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Cross-sectional design</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Four conditions: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Control</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income</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hours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hourly wage</a:t>
            </a:r>
          </a:p>
        </p:txBody>
      </p:sp>
    </p:spTree>
    <p:extLst>
      <p:ext uri="{BB962C8B-B14F-4D97-AF65-F5344CB8AC3E}">
        <p14:creationId xmlns:p14="http://schemas.microsoft.com/office/powerpoint/2010/main" val="2568974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64742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hours</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Please take some time to estimate the total number of hours you have worked for food delivery apps over the past four weeks.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How many hours do you estimate you have worked (in total) for food delivery apps over the past four weeks?</a:t>
            </a: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4657725"/>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34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hours</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Over the past 4 weeks you estimate you have worked X hours </a:t>
            </a:r>
            <a:r>
              <a:rPr lang="en-US" sz="3200" b="1" dirty="0">
                <a:latin typeface="Arial" panose="020B0604020202020204" pitchFamily="34" charset="0"/>
                <a:cs typeface="Arial" panose="020B0604020202020204" pitchFamily="34" charset="0"/>
              </a:rPr>
              <a:t>per week</a:t>
            </a:r>
            <a:r>
              <a:rPr lang="en-US" sz="3200" dirty="0">
                <a:latin typeface="Arial" panose="020B0604020202020204" pitchFamily="34" charset="0"/>
                <a:cs typeface="Arial" panose="020B0604020202020204" pitchFamily="34" charset="0"/>
              </a:rPr>
              <a:t> for food delivery apps.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Considering that experience, how much money do you estimate you will earn working for food delivery apps in the </a:t>
            </a:r>
            <a:r>
              <a:rPr lang="en-US" sz="3200" b="1" dirty="0">
                <a:latin typeface="Arial" panose="020B0604020202020204" pitchFamily="34" charset="0"/>
                <a:cs typeface="Arial" panose="020B0604020202020204" pitchFamily="34" charset="0"/>
              </a:rPr>
              <a:t>next week</a:t>
            </a:r>
            <a:r>
              <a:rPr lang="en-US" sz="3200" dirty="0">
                <a:latin typeface="Arial" panose="020B0604020202020204" pitchFamily="34" charset="0"/>
                <a:cs typeface="Arial" panose="020B0604020202020204" pitchFamily="34" charset="0"/>
              </a:rPr>
              <a:t>?</a:t>
            </a:r>
          </a:p>
          <a:p>
            <a:pPr algn="ctr"/>
            <a:endParaRPr lang="en-US" sz="32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5210167"/>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107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662541"/>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hourly wage</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Please take some time to estimate your hourly wage while working for food delivery apps over the past four weeks.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How much money per hour do you estimate you earned working for food delivery apps over the past four weeks?</a:t>
            </a: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4788023"/>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7872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hourly wage</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Over the past 4 weeks you estimate you have earned X </a:t>
            </a:r>
            <a:r>
              <a:rPr lang="en-US" sz="3200" b="1" dirty="0">
                <a:latin typeface="Arial" panose="020B0604020202020204" pitchFamily="34" charset="0"/>
                <a:cs typeface="Arial" panose="020B0604020202020204" pitchFamily="34" charset="0"/>
              </a:rPr>
              <a:t>per hour </a:t>
            </a:r>
            <a:r>
              <a:rPr lang="en-US" sz="3200" dirty="0">
                <a:latin typeface="Arial" panose="020B0604020202020204" pitchFamily="34" charset="0"/>
                <a:cs typeface="Arial" panose="020B0604020202020204" pitchFamily="34" charset="0"/>
              </a:rPr>
              <a:t>working for food delivery apps.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Considering that experience, how much money do you estimate you will earn </a:t>
            </a:r>
            <a:r>
              <a:rPr lang="en-US" sz="3200" b="1" dirty="0">
                <a:latin typeface="Arial" panose="020B0604020202020204" pitchFamily="34" charset="0"/>
                <a:cs typeface="Arial" panose="020B0604020202020204" pitchFamily="34" charset="0"/>
              </a:rPr>
              <a:t>in total </a:t>
            </a:r>
            <a:r>
              <a:rPr lang="en-US" sz="3200" dirty="0">
                <a:latin typeface="Arial" panose="020B0604020202020204" pitchFamily="34" charset="0"/>
                <a:cs typeface="Arial" panose="020B0604020202020204" pitchFamily="34" charset="0"/>
              </a:rPr>
              <a:t>working for food delivery apps in the </a:t>
            </a:r>
            <a:r>
              <a:rPr lang="en-US" sz="3200" b="1" dirty="0">
                <a:latin typeface="Arial" panose="020B0604020202020204" pitchFamily="34" charset="0"/>
                <a:cs typeface="Arial" panose="020B0604020202020204" pitchFamily="34" charset="0"/>
              </a:rPr>
              <a:t>next week</a:t>
            </a:r>
            <a:r>
              <a:rPr lang="en-US" sz="3200" dirty="0">
                <a:latin typeface="Arial" panose="020B0604020202020204" pitchFamily="34" charset="0"/>
                <a:cs typeface="Arial" panose="020B0604020202020204" pitchFamily="34" charset="0"/>
              </a:rPr>
              <a:t>?</a:t>
            </a: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5197598"/>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748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3" name="TextBox 2">
            <a:extLst>
              <a:ext uri="{FF2B5EF4-FFF2-40B4-BE49-F238E27FC236}">
                <a16:creationId xmlns:a16="http://schemas.microsoft.com/office/drawing/2014/main" id="{5A532B95-48D9-2BAB-1491-68F2A99AC8D3}"/>
              </a:ext>
            </a:extLst>
          </p:cNvPr>
          <p:cNvSpPr txBox="1"/>
          <p:nvPr/>
        </p:nvSpPr>
        <p:spPr>
          <a:xfrm>
            <a:off x="4507606" y="6375043"/>
            <a:ext cx="3643946" cy="369332"/>
          </a:xfrm>
          <a:prstGeom prst="rect">
            <a:avLst/>
          </a:prstGeom>
          <a:noFill/>
        </p:spPr>
        <p:txBody>
          <a:bodyPr wrap="none" rtlCol="0">
            <a:spAutoFit/>
          </a:bodyPr>
          <a:lstStyle/>
          <a:p>
            <a:r>
              <a:rPr lang="en-US" sz="1800" dirty="0">
                <a:effectLst/>
                <a:latin typeface="Times New Roman" panose="02020603050405020304" pitchFamily="18" charset="0"/>
                <a:ea typeface="Calibri" panose="020F0502020204030204" pitchFamily="34" charset="0"/>
              </a:rPr>
              <a:t>(</a:t>
            </a:r>
            <a:r>
              <a:rPr lang="en-US" sz="1800" i="1" dirty="0">
                <a:effectLst/>
                <a:latin typeface="Times New Roman" panose="02020603050405020304" pitchFamily="18" charset="0"/>
                <a:ea typeface="Calibri" panose="020F0502020204030204" pitchFamily="34" charset="0"/>
              </a:rPr>
              <a:t>F</a:t>
            </a:r>
            <a:r>
              <a:rPr lang="en-US" sz="1800" dirty="0">
                <a:effectLst/>
                <a:latin typeface="Times New Roman" panose="02020603050405020304" pitchFamily="18" charset="0"/>
                <a:ea typeface="Calibri" panose="020F0502020204030204" pitchFamily="34" charset="0"/>
              </a:rPr>
              <a:t>(3, 446) = 2.85,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.037, η</a:t>
            </a:r>
            <a:r>
              <a:rPr lang="en-US" sz="1800" baseline="-25000" dirty="0">
                <a:effectLst/>
                <a:latin typeface="Times New Roman" panose="02020603050405020304" pitchFamily="18" charset="0"/>
                <a:ea typeface="Calibri" panose="020F0502020204030204" pitchFamily="34" charset="0"/>
              </a:rPr>
              <a:t>p</a:t>
            </a:r>
            <a:r>
              <a:rPr lang="en-US" sz="1800" baseline="30000" dirty="0">
                <a:effectLst/>
                <a:latin typeface="Times New Roman" panose="02020603050405020304" pitchFamily="18" charset="0"/>
                <a:ea typeface="Calibri" panose="020F0502020204030204" pitchFamily="34" charset="0"/>
              </a:rPr>
              <a:t>2 </a:t>
            </a:r>
            <a:r>
              <a:rPr lang="en-US" sz="1800" dirty="0">
                <a:effectLst/>
                <a:latin typeface="Times New Roman" panose="02020603050405020304" pitchFamily="18" charset="0"/>
                <a:ea typeface="Calibri" panose="020F0502020204030204" pitchFamily="34" charset="0"/>
              </a:rPr>
              <a:t>= .02)</a:t>
            </a:r>
            <a:endParaRPr lang="en-US" dirty="0"/>
          </a:p>
        </p:txBody>
      </p:sp>
    </p:spTree>
    <p:extLst>
      <p:ext uri="{BB962C8B-B14F-4D97-AF65-F5344CB8AC3E}">
        <p14:creationId xmlns:p14="http://schemas.microsoft.com/office/powerpoint/2010/main" val="38485630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5598009" y="94800"/>
            <a:ext cx="45719" cy="321653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4975412" y="1344265"/>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.004</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02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endParaRPr>
          </a:p>
          <a:p>
            <a:pPr algn="ctr"/>
            <a:r>
              <a:rPr lang="en-GB" sz="3200" b="1" dirty="0">
                <a:effectLst/>
                <a:latin typeface="Arial" panose="020B0604020202020204" pitchFamily="34" charset="0"/>
                <a:ea typeface="Times New Roman" panose="02020603050405020304" pitchFamily="18" charset="0"/>
              </a:rPr>
              <a:t>Gig work = variable income</a:t>
            </a:r>
          </a:p>
          <a:p>
            <a:pPr algn="ctr"/>
            <a:r>
              <a:rPr lang="en-GB" sz="1600" dirty="0">
                <a:latin typeface="Arial" panose="020B0604020202020204" pitchFamily="34" charset="0"/>
                <a:ea typeface="Times New Roman" panose="02020603050405020304" pitchFamily="18" charset="0"/>
              </a:rPr>
              <a:t>(e.g., Shell 2022)</a:t>
            </a:r>
          </a:p>
          <a:p>
            <a:pPr algn="ctr"/>
            <a:endParaRPr lang="en-GB" sz="3200" b="1" dirty="0">
              <a:effectLst/>
              <a:latin typeface="Arial" panose="020B0604020202020204" pitchFamily="34" charset="0"/>
              <a:ea typeface="Times New Roman" panose="02020603050405020304" pitchFamily="18"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4098" name="Picture 2" descr="Free photos of Pockets">
            <a:extLst>
              <a:ext uri="{FF2B5EF4-FFF2-40B4-BE49-F238E27FC236}">
                <a16:creationId xmlns:a16="http://schemas.microsoft.com/office/drawing/2014/main" id="{8A7702BA-320A-2835-464E-4DA43717F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085" y="2377140"/>
            <a:ext cx="6075829" cy="405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6878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4783790" y="909020"/>
            <a:ext cx="45719" cy="158809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429768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.082</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6251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6410211" y="-717403"/>
            <a:ext cx="45719" cy="484094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5868296" y="1354582"/>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.15</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8251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692771"/>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Overall, outside view intervention was effective (H3)</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Directionally (but not significantly) stronger when focused on hours</a:t>
            </a:r>
          </a:p>
        </p:txBody>
      </p:sp>
      <p:sp>
        <p:nvSpPr>
          <p:cNvPr id="4" name="TextBox 3">
            <a:extLst>
              <a:ext uri="{FF2B5EF4-FFF2-40B4-BE49-F238E27FC236}">
                <a16:creationId xmlns:a16="http://schemas.microsoft.com/office/drawing/2014/main" id="{3D1691D6-42FD-35F3-3BE6-63EC505D1698}"/>
              </a:ext>
            </a:extLst>
          </p:cNvPr>
          <p:cNvSpPr txBox="1"/>
          <p:nvPr/>
        </p:nvSpPr>
        <p:spPr>
          <a:xfrm>
            <a:off x="6384757" y="2444817"/>
            <a:ext cx="1225618" cy="369332"/>
          </a:xfrm>
          <a:prstGeom prst="rect">
            <a:avLst/>
          </a:prstGeom>
          <a:noFill/>
        </p:spPr>
        <p:txBody>
          <a:bodyPr wrap="squar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Discussion</a:t>
            </a:r>
            <a:endParaRPr lang="en-US" dirty="0">
              <a:solidFill>
                <a:schemeClr val="bg1"/>
              </a:solidFill>
            </a:endParaRPr>
          </a:p>
        </p:txBody>
      </p:sp>
    </p:spTree>
    <p:extLst>
      <p:ext uri="{BB962C8B-B14F-4D97-AF65-F5344CB8AC3E}">
        <p14:creationId xmlns:p14="http://schemas.microsoft.com/office/powerpoint/2010/main" val="11299888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647426"/>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RQ1: Is there an income prediction bias?</a:t>
            </a:r>
          </a:p>
          <a:p>
            <a:pPr algn="ctr"/>
            <a:endParaRPr lang="en-US" sz="4200" dirty="0">
              <a:latin typeface="Arial" panose="020B0604020202020204" pitchFamily="34" charset="0"/>
              <a:cs typeface="Arial" panose="020B0604020202020204" pitchFamily="34" charset="0"/>
            </a:endParaRPr>
          </a:p>
          <a:p>
            <a:pPr algn="ctr"/>
            <a:r>
              <a:rPr lang="en-US" sz="4200" dirty="0">
                <a:latin typeface="Arial" panose="020B0604020202020204" pitchFamily="34" charset="0"/>
                <a:cs typeface="Arial" panose="020B0604020202020204" pitchFamily="34" charset="0"/>
              </a:rPr>
              <a:t>Yes, participants in our studies display an income prediction bias in which they significantly over-predict their gig income.</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36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16320"/>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RQ2: Why do people overpredict?</a:t>
            </a:r>
          </a:p>
          <a:p>
            <a:pPr algn="ctr"/>
            <a:endParaRPr lang="en-US" sz="4200" b="1" dirty="0">
              <a:latin typeface="Arial" panose="020B0604020202020204" pitchFamily="34" charset="0"/>
              <a:cs typeface="Arial" panose="020B0604020202020204" pitchFamily="34" charset="0"/>
            </a:endParaRPr>
          </a:p>
          <a:p>
            <a:pPr algn="ctr"/>
            <a:r>
              <a:rPr lang="en-US" sz="4400" dirty="0">
                <a:latin typeface="Arial" panose="020B0604020202020204" pitchFamily="34" charset="0"/>
                <a:cs typeface="Arial" panose="020B0604020202020204" pitchFamily="34" charset="0"/>
              </a:rPr>
              <a:t>People overpredict their gig hours but not their hourly wage</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062651"/>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RQ3: How can we debias predictions?</a:t>
            </a:r>
          </a:p>
          <a:p>
            <a:pPr algn="ctr"/>
            <a:endParaRPr lang="en-US" sz="4200" b="1" dirty="0">
              <a:latin typeface="Arial" panose="020B0604020202020204" pitchFamily="34" charset="0"/>
              <a:cs typeface="Arial" panose="020B0604020202020204" pitchFamily="34" charset="0"/>
            </a:endParaRPr>
          </a:p>
          <a:p>
            <a:pPr algn="ctr"/>
            <a:r>
              <a:rPr lang="en-US" sz="4400" dirty="0">
                <a:latin typeface="Arial" panose="020B0604020202020204" pitchFamily="34" charset="0"/>
                <a:ea typeface="Arial" panose="020B0604020202020204" pitchFamily="34" charset="0"/>
              </a:rPr>
              <a:t>Accuracy can be improved by taking an outside view, but not</a:t>
            </a:r>
            <a:r>
              <a:rPr lang="en-US" sz="4400" i="1" dirty="0">
                <a:latin typeface="Arial" panose="020B0604020202020204" pitchFamily="34" charset="0"/>
                <a:ea typeface="Arial" panose="020B0604020202020204" pitchFamily="34" charset="0"/>
              </a:rPr>
              <a:t> </a:t>
            </a:r>
            <a:r>
              <a:rPr lang="en-US" sz="4400" dirty="0">
                <a:latin typeface="Arial" panose="020B0604020202020204" pitchFamily="34" charset="0"/>
                <a:ea typeface="Arial" panose="020B0604020202020204" pitchFamily="34" charset="0"/>
              </a:rPr>
              <a:t>by considering atypical outcomes.</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95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General Discussion</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862322"/>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atypical intervention works really well for expense predictions </a:t>
            </a:r>
            <a:r>
              <a:rPr lang="en-US" sz="1600" dirty="0">
                <a:latin typeface="Arial" panose="020B0604020202020204" pitchFamily="34" charset="0"/>
                <a:cs typeface="Arial" panose="020B0604020202020204" pitchFamily="34" charset="0"/>
              </a:rPr>
              <a:t>(Howard et al. 2022)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failure of the atypical intervention for income predictions suggests that income is structurally and/or psychologically different than expenses</a:t>
            </a:r>
          </a:p>
        </p:txBody>
      </p:sp>
    </p:spTree>
    <p:extLst>
      <p:ext uri="{BB962C8B-B14F-4D97-AF65-F5344CB8AC3E}">
        <p14:creationId xmlns:p14="http://schemas.microsoft.com/office/powerpoint/2010/main" val="1800952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General Discussion</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524315"/>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Budgeting is typically conceptualized as a two-stage process </a:t>
            </a:r>
            <a:r>
              <a:rPr lang="en-US" sz="1600" dirty="0">
                <a:latin typeface="Arial" panose="020B0604020202020204" pitchFamily="34" charset="0"/>
                <a:cs typeface="Arial" panose="020B0604020202020204" pitchFamily="34" charset="0"/>
              </a:rPr>
              <a:t>(Choe and Kan, 2021; Heath and Soll, 1996; Lukas and Howard, 2023, Sussman and Alter, 2012; Thaler, 1999)</a:t>
            </a:r>
            <a:endParaRPr lang="en-US" sz="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Budget Setting</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Expense Tracking</a:t>
            </a:r>
          </a:p>
          <a:p>
            <a:pPr marL="914400" lvl="1"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But when income is variable, income prediction precedes budget setting</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US" sz="3200" dirty="0">
                <a:latin typeface="Arial" panose="020B0604020202020204" pitchFamily="34" charset="0"/>
                <a:cs typeface="Arial" panose="020B0604020202020204" pitchFamily="34" charset="0"/>
              </a:rPr>
              <a:t>A three-stage model that incorporates income prediction as an antecedent of budget setting would provide a more complete picture of the budget process</a:t>
            </a:r>
          </a:p>
        </p:txBody>
      </p:sp>
    </p:spTree>
    <p:extLst>
      <p:ext uri="{BB962C8B-B14F-4D97-AF65-F5344CB8AC3E}">
        <p14:creationId xmlns:p14="http://schemas.microsoft.com/office/powerpoint/2010/main" val="60212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Next Steps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970318"/>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Measures of downstream consequences  (Study 5, not shown)</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Is overprediction ever beneficial?</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Directly compare (the psychology of) income and expense predictions</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Does the bias generalize to other types of income variability?</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Do incentives improve accuracy?</a:t>
            </a:r>
          </a:p>
        </p:txBody>
      </p:sp>
    </p:spTree>
    <p:extLst>
      <p:ext uri="{BB962C8B-B14F-4D97-AF65-F5344CB8AC3E}">
        <p14:creationId xmlns:p14="http://schemas.microsoft.com/office/powerpoint/2010/main" val="398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985433"/>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6000" dirty="0">
                <a:latin typeface="Arial" panose="020B0604020202020204" pitchFamily="34" charset="0"/>
                <a:cs typeface="Arial" panose="020B0604020202020204" pitchFamily="34" charset="0"/>
              </a:rPr>
              <a:t>THANK YOU!</a:t>
            </a:r>
          </a:p>
          <a:p>
            <a:pPr algn="ctr"/>
            <a:r>
              <a:rPr lang="en-US" sz="3200" b="1" dirty="0">
                <a:solidFill>
                  <a:schemeClr val="accent1">
                    <a:lumMod val="75000"/>
                  </a:schemeClr>
                </a:solidFill>
                <a:latin typeface="Arial" panose="020B0604020202020204" pitchFamily="34" charset="0"/>
                <a:cs typeface="Arial" panose="020B0604020202020204" pitchFamily="34" charset="0"/>
              </a:rPr>
              <a:t>david.hardisty@sauder.ubc.ca</a:t>
            </a:r>
          </a:p>
        </p:txBody>
      </p:sp>
    </p:spTree>
    <p:extLst>
      <p:ext uri="{BB962C8B-B14F-4D97-AF65-F5344CB8AC3E}">
        <p14:creationId xmlns:p14="http://schemas.microsoft.com/office/powerpoint/2010/main" val="243160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55509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Budgeting is commonly conceptualized as a two-stage process: </a:t>
            </a:r>
            <a:r>
              <a:rPr lang="en-US" dirty="0">
                <a:effectLst/>
                <a:latin typeface="Arial" panose="020B0604020202020204" pitchFamily="34" charset="0"/>
                <a:ea typeface="Calibri" panose="020F0502020204030204" pitchFamily="34" charset="0"/>
                <a:cs typeface="Arial" panose="020B0604020202020204" pitchFamily="34" charset="0"/>
              </a:rPr>
              <a:t>(Choe and Kan 2021; Heath and Soll 1996; Lukas and Howard 2023; Sussman and Alter 2012; Thaler 1999)</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971550" lvl="1" indent="-514350">
              <a:buFont typeface="+mj-lt"/>
              <a:buAutoNum type="arabicPeriod"/>
            </a:pPr>
            <a:r>
              <a:rPr lang="en-US" sz="3200" dirty="0">
                <a:effectLst/>
                <a:latin typeface="Arial" panose="020B0604020202020204" pitchFamily="34" charset="0"/>
                <a:ea typeface="Calibri" panose="020F0502020204030204" pitchFamily="34" charset="0"/>
                <a:cs typeface="Arial" panose="020B0604020202020204" pitchFamily="34" charset="0"/>
              </a:rPr>
              <a:t>Consumers allocate their income to different budget categories</a:t>
            </a:r>
          </a:p>
          <a:p>
            <a:pPr marL="971550" lvl="1" indent="-514350">
              <a:buFont typeface="+mj-lt"/>
              <a:buAutoNum type="arabicPeriod"/>
            </a:pPr>
            <a:r>
              <a:rPr lang="en-US" sz="3200" dirty="0">
                <a:effectLst/>
                <a:latin typeface="Arial" panose="020B0604020202020204" pitchFamily="34" charset="0"/>
                <a:ea typeface="Calibri" panose="020F0502020204030204" pitchFamily="34" charset="0"/>
                <a:cs typeface="Arial" panose="020B0604020202020204" pitchFamily="34" charset="0"/>
              </a:rPr>
              <a:t>Consumers track their spending in each category against their budget  </a:t>
            </a:r>
            <a:br>
              <a:rPr lang="en-US" sz="3200" dirty="0">
                <a:effectLst/>
                <a:latin typeface="Arial" panose="020B0604020202020204" pitchFamily="34" charset="0"/>
                <a:ea typeface="Calibri" panose="020F0502020204030204" pitchFamily="34" charset="0"/>
                <a:cs typeface="Arial" panose="020B0604020202020204" pitchFamily="34" charset="0"/>
              </a:rPr>
            </a:b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GB" sz="3200" dirty="0">
                <a:latin typeface="Arial" panose="020B0604020202020204" pitchFamily="34" charset="0"/>
                <a:ea typeface="Times New Roman" panose="02020603050405020304" pitchFamily="18" charset="0"/>
                <a:cs typeface="Arial" panose="020B0604020202020204" pitchFamily="34" charset="0"/>
              </a:rPr>
              <a:t>Missing first step? Estimating Income</a:t>
            </a:r>
            <a:endParaRPr lang="en-GB" sz="3200"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6802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Some other stuff I’m working on now</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139869"/>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Validity trade-offs in Digital Quasi-Experiments</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JE vs SE in charitable donation</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Competence curse in charitable donation</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Restricted promotions (“$2 off when you spend $5 or more”)</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Mixed-outcome intertemporal choice (-$5 now and +$15 in one month)</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Behavioural Insights field studies (sustainability, biodiversity, compliance)</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Precommitment in stochastic prisoners dilemmas</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2165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492990"/>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6000" dirty="0">
                <a:latin typeface="Arial" panose="020B0604020202020204" pitchFamily="34" charset="0"/>
                <a:cs typeface="Arial" panose="020B0604020202020204" pitchFamily="34" charset="0"/>
              </a:rPr>
              <a:t>Bonus Slides</a:t>
            </a:r>
          </a:p>
        </p:txBody>
      </p:sp>
    </p:spTree>
    <p:extLst>
      <p:ext uri="{BB962C8B-B14F-4D97-AF65-F5344CB8AC3E}">
        <p14:creationId xmlns:p14="http://schemas.microsoft.com/office/powerpoint/2010/main" val="3854483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Budgeting Consequences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031873"/>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Do income predictions influence consumer budgeting? </a:t>
            </a:r>
          </a:p>
          <a:p>
            <a:pPr marL="457200" indent="-457200">
              <a:buFont typeface="Arial" panose="020B0604020202020204" pitchFamily="34" charset="0"/>
              <a:buChar char="•"/>
            </a:pPr>
            <a:endParaRPr lang="en-US" sz="3200" dirty="0">
              <a:effectLst/>
              <a:latin typeface="Arial" panose="020B0604020202020204" pitchFamily="34" charset="0"/>
              <a:ea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497 undergraduate commerce students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21.26; 50.0% female)</a:t>
            </a: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Participated for course credit</a:t>
            </a: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7192124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Budgeting Consequences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662541"/>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Methods</a:t>
            </a: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effectLst/>
                <a:latin typeface="Arial" panose="020B0604020202020204" pitchFamily="34" charset="0"/>
                <a:ea typeface="Arial" panose="020B0604020202020204" pitchFamily="34" charset="0"/>
              </a:rPr>
              <a:t>Scenario study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2-condition between-subjects design: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typical income prediction ($1,200/month – population median)</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vs.</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high income prediction ($1,500/month – 25% higher, typical IPB)</a:t>
            </a:r>
          </a:p>
          <a:p>
            <a:pPr marL="457200" indent="-457200">
              <a:buFont typeface="Arial" panose="020B0604020202020204" pitchFamily="34" charset="0"/>
              <a:buChar char="•"/>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3162759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Budgeting Consequences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632311"/>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Materials</a:t>
            </a: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effectLst/>
                <a:latin typeface="Arial" panose="020B0604020202020204" pitchFamily="34" charset="0"/>
                <a:ea typeface="Arial" panose="020B0604020202020204" pitchFamily="34" charset="0"/>
              </a:rPr>
              <a:t>“Welcome to our study about discretionary spending, which is defined as non-essential spending like entertainment, social activities with friends, and so on.” (Page break.)</a:t>
            </a:r>
          </a:p>
          <a:p>
            <a:pPr marL="457200" indent="-457200">
              <a:buFont typeface="Arial" panose="020B0604020202020204" pitchFamily="34" charset="0"/>
              <a:buChar char="•"/>
            </a:pPr>
            <a:r>
              <a:rPr lang="en-US" sz="3200" dirty="0">
                <a:latin typeface="Arial" panose="020B0604020202020204" pitchFamily="34" charset="0"/>
                <a:ea typeface="Arial" panose="020B0604020202020204" pitchFamily="34" charset="0"/>
              </a:rPr>
              <a:t>“</a:t>
            </a:r>
            <a:r>
              <a:rPr lang="en-US" sz="3200" dirty="0">
                <a:effectLst/>
                <a:latin typeface="Arial" panose="020B0604020202020204" pitchFamily="34" charset="0"/>
                <a:ea typeface="Arial" panose="020B0604020202020204" pitchFamily="34" charset="0"/>
              </a:rPr>
              <a:t>Imagine you are trying to set a budget for the next month. After thinking about it, you estimate that your total income for next month will be $1,200 [$1,500].” (Page break.)</a:t>
            </a:r>
          </a:p>
          <a:p>
            <a:pPr marL="457200" indent="-457200">
              <a:buFont typeface="Arial" panose="020B0604020202020204" pitchFamily="34" charset="0"/>
              <a:buChar char="•"/>
            </a:pPr>
            <a:r>
              <a:rPr lang="en-US" sz="3200" dirty="0">
                <a:latin typeface="Arial" panose="020B0604020202020204" pitchFamily="34" charset="0"/>
                <a:ea typeface="Arial" panose="020B0604020202020204" pitchFamily="34" charset="0"/>
              </a:rPr>
              <a:t>“</a:t>
            </a:r>
            <a:r>
              <a:rPr lang="en-US" sz="3200" dirty="0">
                <a:effectLst/>
                <a:latin typeface="Arial" panose="020B0604020202020204" pitchFamily="34" charset="0"/>
                <a:ea typeface="Arial" panose="020B0604020202020204" pitchFamily="34" charset="0"/>
              </a:rPr>
              <a:t>Continue to assume that your total income for next month will be $1,200 [$1,500]. How much money would you budget for discretionary spending? </a:t>
            </a:r>
            <a:br>
              <a:rPr lang="en-US" sz="3200" dirty="0">
                <a:effectLst/>
                <a:latin typeface="Arial" panose="020B0604020202020204" pitchFamily="34" charset="0"/>
                <a:ea typeface="Arial" panose="020B0604020202020204" pitchFamily="34" charset="0"/>
              </a:rPr>
            </a:br>
            <a:r>
              <a:rPr lang="en-US" sz="3200" dirty="0">
                <a:effectLst/>
                <a:latin typeface="Arial" panose="020B0604020202020204" pitchFamily="34" charset="0"/>
                <a:ea typeface="Arial" panose="020B0604020202020204" pitchFamily="34" charset="0"/>
              </a:rPr>
              <a:t>$________ ”</a:t>
            </a:r>
          </a:p>
        </p:txBody>
      </p:sp>
    </p:spTree>
    <p:extLst>
      <p:ext uri="{BB962C8B-B14F-4D97-AF65-F5344CB8AC3E}">
        <p14:creationId xmlns:p14="http://schemas.microsoft.com/office/powerpoint/2010/main" val="4559324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Budgeting Consequences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17009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Results</a:t>
            </a:r>
            <a:endParaRPr lang="en-US" sz="1200" dirty="0">
              <a:latin typeface="Arial" panose="020B0604020202020204" pitchFamily="34" charset="0"/>
              <a:cs typeface="Arial" panose="020B0604020202020204" pitchFamily="34" charset="0"/>
            </a:endParaRPr>
          </a:p>
          <a:p>
            <a:r>
              <a:rPr lang="en-US" sz="3200" dirty="0">
                <a:effectLst/>
                <a:latin typeface="Arial" panose="020B0604020202020204" pitchFamily="34" charset="0"/>
                <a:ea typeface="Calibri" panose="020F0502020204030204" pitchFamily="34" charset="0"/>
                <a:cs typeface="Arial" panose="020B0604020202020204" pitchFamily="34" charset="0"/>
              </a:rPr>
              <a:t>budget for discretionary spending</a:t>
            </a:r>
          </a:p>
          <a:p>
            <a:pPr marL="457200" indent="-457200">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typical prediction condition: M = $283.90, SD = 191.33</a:t>
            </a:r>
          </a:p>
          <a:p>
            <a:pPr marL="457200" indent="-457200">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high prediction condition: M = $345.51, SD = 221.27</a:t>
            </a:r>
          </a:p>
          <a:p>
            <a:endParaRPr lang="en-US" sz="3200" dirty="0">
              <a:effectLst/>
              <a:latin typeface="Arial" panose="020B0604020202020204" pitchFamily="34" charset="0"/>
              <a:ea typeface="Calibri" panose="020F0502020204030204" pitchFamily="34" charset="0"/>
              <a:cs typeface="Arial" panose="020B0604020202020204" pitchFamily="34" charset="0"/>
            </a:endParaRPr>
          </a:p>
          <a:p>
            <a:r>
              <a:rPr lang="en-US" sz="3200" dirty="0">
                <a:effectLst/>
                <a:latin typeface="Arial" panose="020B0604020202020204" pitchFamily="34" charset="0"/>
                <a:ea typeface="Calibri" panose="020F0502020204030204" pitchFamily="34" charset="0"/>
                <a:cs typeface="Arial" panose="020B0604020202020204" pitchFamily="34" charset="0"/>
              </a:rPr>
              <a:t>t(495) = 3.32, </a:t>
            </a:r>
            <a:r>
              <a:rPr lang="en-US" sz="3200" i="1" dirty="0">
                <a:effectLst/>
                <a:latin typeface="Arial" panose="020B0604020202020204" pitchFamily="34" charset="0"/>
                <a:ea typeface="Calibri" panose="020F0502020204030204" pitchFamily="34" charset="0"/>
                <a:cs typeface="Arial" panose="020B0604020202020204" pitchFamily="34" charset="0"/>
              </a:rPr>
              <a:t>p</a:t>
            </a:r>
            <a:r>
              <a:rPr lang="en-US" sz="3200" dirty="0">
                <a:effectLst/>
                <a:latin typeface="Arial" panose="020B0604020202020204" pitchFamily="34" charset="0"/>
                <a:ea typeface="Calibri" panose="020F0502020204030204" pitchFamily="34" charset="0"/>
                <a:cs typeface="Arial" panose="020B0604020202020204" pitchFamily="34" charset="0"/>
              </a:rPr>
              <a:t> &lt; .001, d = .30 </a:t>
            </a:r>
            <a:endParaRPr lang="en-US" sz="3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0006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200329"/>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 a scenario study, experimentally increasing income predictions also increased discretionary spending intentions</a:t>
            </a:r>
          </a:p>
        </p:txBody>
      </p:sp>
      <p:sp>
        <p:nvSpPr>
          <p:cNvPr id="4" name="TextBox 3">
            <a:extLst>
              <a:ext uri="{FF2B5EF4-FFF2-40B4-BE49-F238E27FC236}">
                <a16:creationId xmlns:a16="http://schemas.microsoft.com/office/drawing/2014/main" id="{3D1691D6-42FD-35F3-3BE6-63EC505D1698}"/>
              </a:ext>
            </a:extLst>
          </p:cNvPr>
          <p:cNvSpPr txBox="1"/>
          <p:nvPr/>
        </p:nvSpPr>
        <p:spPr>
          <a:xfrm>
            <a:off x="6384757" y="2444817"/>
            <a:ext cx="1225618" cy="369332"/>
          </a:xfrm>
          <a:prstGeom prst="rect">
            <a:avLst/>
          </a:prstGeom>
          <a:noFill/>
        </p:spPr>
        <p:txBody>
          <a:bodyPr wrap="squar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Discussion</a:t>
            </a:r>
            <a:endParaRPr lang="en-US" dirty="0">
              <a:solidFill>
                <a:schemeClr val="bg1"/>
              </a:solidFill>
            </a:endParaRPr>
          </a:p>
        </p:txBody>
      </p:sp>
    </p:spTree>
    <p:extLst>
      <p:ext uri="{BB962C8B-B14F-4D97-AF65-F5344CB8AC3E}">
        <p14:creationId xmlns:p14="http://schemas.microsoft.com/office/powerpoint/2010/main" val="20164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17064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From 2005 to 2015 the number of Americans working in “alternative work arrangements” increased by as much as 48%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(Katz and Krueger 2019)</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About one-third of the US </a:t>
            </a:r>
            <a:r>
              <a:rPr kumimoji="0" lang="en-GB"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labor</a:t>
            </a: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market works in the gig economy, and gig income totals over $1.3 trillion annually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McFeely</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and </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Pendell</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2018; Upwork 2021)</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Globally, online gig work has increased 41% between 2016 and 2023 </a:t>
            </a:r>
            <a:b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(World Bank Group, 2023)</a:t>
            </a:r>
            <a:br>
              <a:rPr kumimoji="0" lang="en-U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Globally, 1.1 billion people work in the gig economy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Zgola</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2021)</a:t>
            </a:r>
          </a:p>
        </p:txBody>
      </p:sp>
    </p:spTree>
    <p:extLst>
      <p:ext uri="{BB962C8B-B14F-4D97-AF65-F5344CB8AC3E}">
        <p14:creationId xmlns:p14="http://schemas.microsoft.com/office/powerpoint/2010/main" val="6457884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47221</TotalTime>
  <Words>6604</Words>
  <Application>Microsoft Office PowerPoint</Application>
  <PresentationFormat>Widescreen</PresentationFormat>
  <Paragraphs>889</Paragraphs>
  <Slides>86</Slides>
  <Notes>86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AdvOT6af9549b</vt:lpstr>
      <vt:lpstr>Arial</vt:lpstr>
      <vt:lpstr>Arial Nova</vt:lpstr>
      <vt:lpstr>Calibri</vt:lpstr>
      <vt:lpstr>Calibri Light</vt:lpstr>
      <vt:lpstr>Times New Roman</vt:lpstr>
      <vt:lpstr>Wingdings</vt:lpstr>
      <vt:lpstr>Office Theme</vt:lpstr>
      <vt:lpstr>Ray Charles “Chuck” Howard, Texas A&amp;M University a David J. Hardisty, University of British Columbia a Dale W. Griffin, University of British Columbia a Chongbo “Zack” Wang, WUSTL</vt:lpstr>
      <vt:lpstr>Authors &amp; Funding</vt:lpstr>
      <vt:lpstr>Motivation</vt:lpstr>
      <vt:lpstr>Motivation</vt:lpstr>
      <vt:lpstr>Motivation</vt:lpstr>
      <vt:lpstr>Motivation</vt:lpstr>
      <vt:lpstr>Motivation</vt:lpstr>
      <vt:lpstr>Motivation</vt:lpstr>
      <vt:lpstr>Motivation</vt:lpstr>
      <vt:lpstr>Research Questions</vt:lpstr>
      <vt:lpstr>Roadmap</vt:lpstr>
      <vt:lpstr>Background</vt:lpstr>
      <vt:lpstr>Background</vt:lpstr>
      <vt:lpstr>Background</vt:lpstr>
      <vt:lpstr>Background</vt:lpstr>
      <vt:lpstr>Background</vt:lpstr>
      <vt:lpstr>Background</vt:lpstr>
      <vt:lpstr>Background</vt:lpstr>
      <vt:lpstr>Is there an income prediction bias?</vt:lpstr>
      <vt:lpstr>Is there an income prediction bias?</vt:lpstr>
      <vt:lpstr>Is there an income prediction bias?</vt:lpstr>
      <vt:lpstr>Why do people overpredict?</vt:lpstr>
      <vt:lpstr>Why do people overpredict?</vt:lpstr>
      <vt:lpstr>Why do people overpredict?</vt:lpstr>
      <vt:lpstr>Why do people overpredict?</vt:lpstr>
      <vt:lpstr>Why do people overpredict?</vt:lpstr>
      <vt:lpstr>Study 1: The App Study</vt:lpstr>
      <vt:lpstr>Study 1: The App Study</vt:lpstr>
      <vt:lpstr>February Results</vt:lpstr>
      <vt:lpstr>February Results</vt:lpstr>
      <vt:lpstr>February Results</vt:lpstr>
      <vt:lpstr>February Results</vt:lpstr>
      <vt:lpstr>March Results</vt:lpstr>
      <vt:lpstr>March Results</vt:lpstr>
      <vt:lpstr>March Results</vt:lpstr>
      <vt:lpstr>March Results</vt:lpstr>
      <vt:lpstr>Bias Score Correlations</vt:lpstr>
      <vt:lpstr>Individual Differences</vt:lpstr>
      <vt:lpstr>Study 1 Discussion</vt:lpstr>
      <vt:lpstr>Studies 2a-2c: The Diary Studies</vt:lpstr>
      <vt:lpstr>Study 2a</vt:lpstr>
      <vt:lpstr>Study 2b</vt:lpstr>
      <vt:lpstr>Study 2c</vt:lpstr>
      <vt:lpstr>Income</vt:lpstr>
      <vt:lpstr>Hours</vt:lpstr>
      <vt:lpstr>Hourly Wage</vt:lpstr>
      <vt:lpstr>Study 2 Discussion</vt:lpstr>
      <vt:lpstr>How can we debias income predictions?</vt:lpstr>
      <vt:lpstr>How can we debias income predictions?</vt:lpstr>
      <vt:lpstr>Study 3: The Debiasing Study</vt:lpstr>
      <vt:lpstr>Study 3: The Debiasing Study</vt:lpstr>
      <vt:lpstr>Study 3: The Debiasing Study</vt:lpstr>
      <vt:lpstr>Study 3: The Debiasing Study</vt:lpstr>
      <vt:lpstr>Study 3: The Debiasing Study</vt:lpstr>
      <vt:lpstr>Study 3: The Debiasing Study</vt:lpstr>
      <vt:lpstr>Control Condition Results</vt:lpstr>
      <vt:lpstr>Intervention Results</vt:lpstr>
      <vt:lpstr>Intervention Results</vt:lpstr>
      <vt:lpstr>Intervention Results</vt:lpstr>
      <vt:lpstr>Intervention Results</vt:lpstr>
      <vt:lpstr>Study 3 Discussion</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Discussion</vt:lpstr>
      <vt:lpstr>Summary</vt:lpstr>
      <vt:lpstr>Summary</vt:lpstr>
      <vt:lpstr>Summary</vt:lpstr>
      <vt:lpstr>General Discussion</vt:lpstr>
      <vt:lpstr>General Discussion</vt:lpstr>
      <vt:lpstr>Next Steps</vt:lpstr>
      <vt:lpstr>PowerPoint Presentation</vt:lpstr>
      <vt:lpstr>Some other stuff I’m working on now</vt:lpstr>
      <vt:lpstr>PowerPoint Presentation</vt:lpstr>
      <vt:lpstr>Study 5: Budgeting Consequences</vt:lpstr>
      <vt:lpstr>Study 5: Budgeting Consequences</vt:lpstr>
      <vt:lpstr>Study 5: Budgeting Consequences</vt:lpstr>
      <vt:lpstr>Study 5: Budgeting Consequences</vt:lpstr>
      <vt:lpstr>Study 5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Expense Prediction Bias</dc:title>
  <dc:creator>Chuck</dc:creator>
  <cp:lastModifiedBy>David Hardisty</cp:lastModifiedBy>
  <cp:revision>1397</cp:revision>
  <cp:lastPrinted>2019-07-30T19:41:09Z</cp:lastPrinted>
  <dcterms:created xsi:type="dcterms:W3CDTF">2018-02-16T16:35:29Z</dcterms:created>
  <dcterms:modified xsi:type="dcterms:W3CDTF">2024-01-20T04:00:23Z</dcterms:modified>
</cp:coreProperties>
</file>